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95" r:id="rId5"/>
    <p:sldId id="294" r:id="rId6"/>
    <p:sldId id="293" r:id="rId7"/>
    <p:sldId id="287" r:id="rId8"/>
    <p:sldId id="285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0" r:id="rId19"/>
    <p:sldId id="283" r:id="rId20"/>
    <p:sldId id="286" r:id="rId21"/>
    <p:sldId id="288" r:id="rId22"/>
    <p:sldId id="290" r:id="rId23"/>
    <p:sldId id="291" r:id="rId24"/>
    <p:sldId id="296" r:id="rId25"/>
    <p:sldId id="298" r:id="rId26"/>
    <p:sldId id="299" r:id="rId27"/>
    <p:sldId id="300" r:id="rId28"/>
    <p:sldId id="301" r:id="rId29"/>
    <p:sldId id="304" r:id="rId30"/>
    <p:sldId id="302" r:id="rId31"/>
    <p:sldId id="303" r:id="rId32"/>
    <p:sldId id="305" r:id="rId33"/>
    <p:sldId id="306" r:id="rId34"/>
    <p:sldId id="307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7"/>
  </p:normalViewPr>
  <p:slideViewPr>
    <p:cSldViewPr snapToGrid="0">
      <p:cViewPr varScale="1">
        <p:scale>
          <a:sx n="112" d="100"/>
          <a:sy n="112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7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4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0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4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8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4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4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8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0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48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FBCF62-4CC7-4169-A644-28CD33E9C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2033" y="1247140"/>
            <a:ext cx="5657899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3800"/>
              <a:t>Progra</a:t>
            </a:r>
            <a:r>
              <a:rPr lang="en-US" altLang="zh-CN" sz="3800"/>
              <a:t>m Analyser for</a:t>
            </a:r>
            <a:br>
              <a:rPr lang="en-US" altLang="zh-CN" sz="3800"/>
            </a:br>
            <a:r>
              <a:rPr lang="en-US" altLang="zh-CN" sz="3800"/>
              <a:t>“</a:t>
            </a:r>
            <a:r>
              <a:rPr lang="en-GB" altLang="zh-CN" sz="3800"/>
              <a:t>Static Analysis of Posterior Inference in Bayesian Probabilistic Programming</a:t>
            </a:r>
            <a:r>
              <a:rPr lang="en-US" altLang="zh-CN" sz="3800"/>
              <a:t>”</a:t>
            </a:r>
            <a:endParaRPr kumimoji="1" lang="zh-CN" altLang="en-US" sz="38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4AD97E-BB2B-4B02-0EF7-7320C0B71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2033" y="4818126"/>
            <a:ext cx="5657899" cy="1268984"/>
          </a:xfrm>
        </p:spPr>
        <p:txBody>
          <a:bodyPr>
            <a:normAutofit/>
          </a:bodyPr>
          <a:lstStyle/>
          <a:p>
            <a:r>
              <a:rPr kumimoji="1" lang="en-US" altLang="zh-CN"/>
              <a:t>Guanyan Li</a:t>
            </a:r>
            <a:endParaRPr kumimoji="1" lang="zh-CN" altLang="en-US" dirty="0"/>
          </a:p>
        </p:txBody>
      </p:sp>
      <p:pic>
        <p:nvPicPr>
          <p:cNvPr id="5" name="Picture 3" descr="背景图案&#10;&#10;描述已自动生成">
            <a:extLst>
              <a:ext uri="{FF2B5EF4-FFF2-40B4-BE49-F238E27FC236}">
                <a16:creationId xmlns:a16="http://schemas.microsoft.com/office/drawing/2014/main" id="{E7839B08-6C66-34F0-5FAA-5468F364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9" r="31484"/>
          <a:stretch/>
        </p:blipFill>
        <p:spPr>
          <a:xfrm>
            <a:off x="20" y="10"/>
            <a:ext cx="5104813" cy="6857990"/>
          </a:xfrm>
          <a:custGeom>
            <a:avLst/>
            <a:gdLst/>
            <a:ahLst/>
            <a:cxnLst/>
            <a:rect l="l" t="t" r="r" b="b"/>
            <a:pathLst>
              <a:path w="5104833" h="6858000">
                <a:moveTo>
                  <a:pt x="0" y="0"/>
                </a:moveTo>
                <a:lnTo>
                  <a:pt x="3707702" y="0"/>
                </a:lnTo>
                <a:lnTo>
                  <a:pt x="3707702" y="1375489"/>
                </a:lnTo>
                <a:lnTo>
                  <a:pt x="5104833" y="1375489"/>
                </a:lnTo>
                <a:lnTo>
                  <a:pt x="51048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4134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4134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02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1502093"/>
            <a:ext cx="5693200" cy="22698302"/>
          </a:xfrm>
          <a:prstGeom prst="rect">
            <a:avLst/>
          </a:prstGeom>
        </p:spPr>
      </p:pic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2614293"/>
            <a:ext cx="3336290" cy="3472816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Program variables</a:t>
            </a:r>
          </a:p>
          <a:p>
            <a:r>
              <a:rPr kumimoji="1" lang="en-US" altLang="zh-CN" sz="1800" dirty="0"/>
              <a:t>Number of random vars</a:t>
            </a:r>
          </a:p>
          <a:p>
            <a:r>
              <a:rPr kumimoji="1" lang="en-US" altLang="zh-CN" sz="1800" dirty="0"/>
              <a:t>Rand var(s) information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09297D-384B-E8E7-99A9-6A65610E1FEA}"/>
              </a:ext>
            </a:extLst>
          </p:cNvPr>
          <p:cNvSpPr/>
          <p:nvPr/>
        </p:nvSpPr>
        <p:spPr>
          <a:xfrm>
            <a:off x="2314714" y="2614293"/>
            <a:ext cx="1465549" cy="1310935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87444"/>
                      <a:gd name="connsiteY0" fmla="*/ 0 h 438218"/>
                      <a:gd name="connsiteX1" fmla="*/ 644987 w 2687444"/>
                      <a:gd name="connsiteY1" fmla="*/ 0 h 438218"/>
                      <a:gd name="connsiteX2" fmla="*/ 1236224 w 2687444"/>
                      <a:gd name="connsiteY2" fmla="*/ 0 h 438218"/>
                      <a:gd name="connsiteX3" fmla="*/ 1961834 w 2687444"/>
                      <a:gd name="connsiteY3" fmla="*/ 0 h 438218"/>
                      <a:gd name="connsiteX4" fmla="*/ 2687444 w 2687444"/>
                      <a:gd name="connsiteY4" fmla="*/ 0 h 438218"/>
                      <a:gd name="connsiteX5" fmla="*/ 2687444 w 2687444"/>
                      <a:gd name="connsiteY5" fmla="*/ 438218 h 438218"/>
                      <a:gd name="connsiteX6" fmla="*/ 2069332 w 2687444"/>
                      <a:gd name="connsiteY6" fmla="*/ 438218 h 438218"/>
                      <a:gd name="connsiteX7" fmla="*/ 1451220 w 2687444"/>
                      <a:gd name="connsiteY7" fmla="*/ 438218 h 438218"/>
                      <a:gd name="connsiteX8" fmla="*/ 725610 w 2687444"/>
                      <a:gd name="connsiteY8" fmla="*/ 438218 h 438218"/>
                      <a:gd name="connsiteX9" fmla="*/ 0 w 2687444"/>
                      <a:gd name="connsiteY9" fmla="*/ 438218 h 438218"/>
                      <a:gd name="connsiteX10" fmla="*/ 0 w 2687444"/>
                      <a:gd name="connsiteY10" fmla="*/ 0 h 43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87444" h="438218" extrusionOk="0">
                        <a:moveTo>
                          <a:pt x="0" y="0"/>
                        </a:moveTo>
                        <a:cubicBezTo>
                          <a:pt x="208342" y="10744"/>
                          <a:pt x="452258" y="13509"/>
                          <a:pt x="644987" y="0"/>
                        </a:cubicBezTo>
                        <a:cubicBezTo>
                          <a:pt x="837716" y="-13509"/>
                          <a:pt x="947232" y="-12615"/>
                          <a:pt x="1236224" y="0"/>
                        </a:cubicBezTo>
                        <a:cubicBezTo>
                          <a:pt x="1525216" y="12615"/>
                          <a:pt x="1778225" y="12634"/>
                          <a:pt x="1961834" y="0"/>
                        </a:cubicBezTo>
                        <a:cubicBezTo>
                          <a:pt x="2145443" y="-12634"/>
                          <a:pt x="2381660" y="-12935"/>
                          <a:pt x="2687444" y="0"/>
                        </a:cubicBezTo>
                        <a:cubicBezTo>
                          <a:pt x="2703361" y="102702"/>
                          <a:pt x="2693901" y="278334"/>
                          <a:pt x="2687444" y="438218"/>
                        </a:cubicBezTo>
                        <a:cubicBezTo>
                          <a:pt x="2450738" y="454526"/>
                          <a:pt x="2233085" y="418259"/>
                          <a:pt x="2069332" y="438218"/>
                        </a:cubicBezTo>
                        <a:cubicBezTo>
                          <a:pt x="1905579" y="458177"/>
                          <a:pt x="1754400" y="454294"/>
                          <a:pt x="1451220" y="438218"/>
                        </a:cubicBezTo>
                        <a:cubicBezTo>
                          <a:pt x="1148040" y="422142"/>
                          <a:pt x="1051090" y="413950"/>
                          <a:pt x="725610" y="438218"/>
                        </a:cubicBezTo>
                        <a:cubicBezTo>
                          <a:pt x="400130" y="462487"/>
                          <a:pt x="202180" y="459122"/>
                          <a:pt x="0" y="438218"/>
                        </a:cubicBezTo>
                        <a:cubicBezTo>
                          <a:pt x="-14940" y="291313"/>
                          <a:pt x="-20770" y="1529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785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1502093"/>
            <a:ext cx="5693200" cy="22698302"/>
          </a:xfrm>
          <a:prstGeom prst="rect">
            <a:avLst/>
          </a:prstGeom>
        </p:spPr>
      </p:pic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3952441"/>
            <a:ext cx="3336290" cy="2134668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To truncate or not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09297D-384B-E8E7-99A9-6A65610E1FEA}"/>
              </a:ext>
            </a:extLst>
          </p:cNvPr>
          <p:cNvSpPr/>
          <p:nvPr/>
        </p:nvSpPr>
        <p:spPr>
          <a:xfrm>
            <a:off x="2292412" y="3952441"/>
            <a:ext cx="1320583" cy="441140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87444"/>
                      <a:gd name="connsiteY0" fmla="*/ 0 h 438218"/>
                      <a:gd name="connsiteX1" fmla="*/ 644987 w 2687444"/>
                      <a:gd name="connsiteY1" fmla="*/ 0 h 438218"/>
                      <a:gd name="connsiteX2" fmla="*/ 1236224 w 2687444"/>
                      <a:gd name="connsiteY2" fmla="*/ 0 h 438218"/>
                      <a:gd name="connsiteX3" fmla="*/ 1961834 w 2687444"/>
                      <a:gd name="connsiteY3" fmla="*/ 0 h 438218"/>
                      <a:gd name="connsiteX4" fmla="*/ 2687444 w 2687444"/>
                      <a:gd name="connsiteY4" fmla="*/ 0 h 438218"/>
                      <a:gd name="connsiteX5" fmla="*/ 2687444 w 2687444"/>
                      <a:gd name="connsiteY5" fmla="*/ 438218 h 438218"/>
                      <a:gd name="connsiteX6" fmla="*/ 2069332 w 2687444"/>
                      <a:gd name="connsiteY6" fmla="*/ 438218 h 438218"/>
                      <a:gd name="connsiteX7" fmla="*/ 1451220 w 2687444"/>
                      <a:gd name="connsiteY7" fmla="*/ 438218 h 438218"/>
                      <a:gd name="connsiteX8" fmla="*/ 725610 w 2687444"/>
                      <a:gd name="connsiteY8" fmla="*/ 438218 h 438218"/>
                      <a:gd name="connsiteX9" fmla="*/ 0 w 2687444"/>
                      <a:gd name="connsiteY9" fmla="*/ 438218 h 438218"/>
                      <a:gd name="connsiteX10" fmla="*/ 0 w 2687444"/>
                      <a:gd name="connsiteY10" fmla="*/ 0 h 43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87444" h="438218" extrusionOk="0">
                        <a:moveTo>
                          <a:pt x="0" y="0"/>
                        </a:moveTo>
                        <a:cubicBezTo>
                          <a:pt x="208342" y="10744"/>
                          <a:pt x="452258" y="13509"/>
                          <a:pt x="644987" y="0"/>
                        </a:cubicBezTo>
                        <a:cubicBezTo>
                          <a:pt x="837716" y="-13509"/>
                          <a:pt x="947232" y="-12615"/>
                          <a:pt x="1236224" y="0"/>
                        </a:cubicBezTo>
                        <a:cubicBezTo>
                          <a:pt x="1525216" y="12615"/>
                          <a:pt x="1778225" y="12634"/>
                          <a:pt x="1961834" y="0"/>
                        </a:cubicBezTo>
                        <a:cubicBezTo>
                          <a:pt x="2145443" y="-12634"/>
                          <a:pt x="2381660" y="-12935"/>
                          <a:pt x="2687444" y="0"/>
                        </a:cubicBezTo>
                        <a:cubicBezTo>
                          <a:pt x="2703361" y="102702"/>
                          <a:pt x="2693901" y="278334"/>
                          <a:pt x="2687444" y="438218"/>
                        </a:cubicBezTo>
                        <a:cubicBezTo>
                          <a:pt x="2450738" y="454526"/>
                          <a:pt x="2233085" y="418259"/>
                          <a:pt x="2069332" y="438218"/>
                        </a:cubicBezTo>
                        <a:cubicBezTo>
                          <a:pt x="1905579" y="458177"/>
                          <a:pt x="1754400" y="454294"/>
                          <a:pt x="1451220" y="438218"/>
                        </a:cubicBezTo>
                        <a:cubicBezTo>
                          <a:pt x="1148040" y="422142"/>
                          <a:pt x="1051090" y="413950"/>
                          <a:pt x="725610" y="438218"/>
                        </a:cubicBezTo>
                        <a:cubicBezTo>
                          <a:pt x="400130" y="462487"/>
                          <a:pt x="202180" y="459122"/>
                          <a:pt x="0" y="438218"/>
                        </a:cubicBezTo>
                        <a:cubicBezTo>
                          <a:pt x="-14940" y="291313"/>
                          <a:pt x="-20770" y="1529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7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1502093"/>
            <a:ext cx="5693200" cy="22698302"/>
          </a:xfrm>
          <a:prstGeom prst="rect">
            <a:avLst/>
          </a:prstGeom>
        </p:spPr>
      </p:pic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3952441"/>
            <a:ext cx="3336290" cy="2134668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Termination type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09297D-384B-E8E7-99A9-6A65610E1FEA}"/>
              </a:ext>
            </a:extLst>
          </p:cNvPr>
          <p:cNvSpPr/>
          <p:nvPr/>
        </p:nvSpPr>
        <p:spPr>
          <a:xfrm>
            <a:off x="3619407" y="3952441"/>
            <a:ext cx="1632817" cy="441140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87444"/>
                      <a:gd name="connsiteY0" fmla="*/ 0 h 438218"/>
                      <a:gd name="connsiteX1" fmla="*/ 644987 w 2687444"/>
                      <a:gd name="connsiteY1" fmla="*/ 0 h 438218"/>
                      <a:gd name="connsiteX2" fmla="*/ 1236224 w 2687444"/>
                      <a:gd name="connsiteY2" fmla="*/ 0 h 438218"/>
                      <a:gd name="connsiteX3" fmla="*/ 1961834 w 2687444"/>
                      <a:gd name="connsiteY3" fmla="*/ 0 h 438218"/>
                      <a:gd name="connsiteX4" fmla="*/ 2687444 w 2687444"/>
                      <a:gd name="connsiteY4" fmla="*/ 0 h 438218"/>
                      <a:gd name="connsiteX5" fmla="*/ 2687444 w 2687444"/>
                      <a:gd name="connsiteY5" fmla="*/ 438218 h 438218"/>
                      <a:gd name="connsiteX6" fmla="*/ 2069332 w 2687444"/>
                      <a:gd name="connsiteY6" fmla="*/ 438218 h 438218"/>
                      <a:gd name="connsiteX7" fmla="*/ 1451220 w 2687444"/>
                      <a:gd name="connsiteY7" fmla="*/ 438218 h 438218"/>
                      <a:gd name="connsiteX8" fmla="*/ 725610 w 2687444"/>
                      <a:gd name="connsiteY8" fmla="*/ 438218 h 438218"/>
                      <a:gd name="connsiteX9" fmla="*/ 0 w 2687444"/>
                      <a:gd name="connsiteY9" fmla="*/ 438218 h 438218"/>
                      <a:gd name="connsiteX10" fmla="*/ 0 w 2687444"/>
                      <a:gd name="connsiteY10" fmla="*/ 0 h 43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87444" h="438218" extrusionOk="0">
                        <a:moveTo>
                          <a:pt x="0" y="0"/>
                        </a:moveTo>
                        <a:cubicBezTo>
                          <a:pt x="208342" y="10744"/>
                          <a:pt x="452258" y="13509"/>
                          <a:pt x="644987" y="0"/>
                        </a:cubicBezTo>
                        <a:cubicBezTo>
                          <a:pt x="837716" y="-13509"/>
                          <a:pt x="947232" y="-12615"/>
                          <a:pt x="1236224" y="0"/>
                        </a:cubicBezTo>
                        <a:cubicBezTo>
                          <a:pt x="1525216" y="12615"/>
                          <a:pt x="1778225" y="12634"/>
                          <a:pt x="1961834" y="0"/>
                        </a:cubicBezTo>
                        <a:cubicBezTo>
                          <a:pt x="2145443" y="-12634"/>
                          <a:pt x="2381660" y="-12935"/>
                          <a:pt x="2687444" y="0"/>
                        </a:cubicBezTo>
                        <a:cubicBezTo>
                          <a:pt x="2703361" y="102702"/>
                          <a:pt x="2693901" y="278334"/>
                          <a:pt x="2687444" y="438218"/>
                        </a:cubicBezTo>
                        <a:cubicBezTo>
                          <a:pt x="2450738" y="454526"/>
                          <a:pt x="2233085" y="418259"/>
                          <a:pt x="2069332" y="438218"/>
                        </a:cubicBezTo>
                        <a:cubicBezTo>
                          <a:pt x="1905579" y="458177"/>
                          <a:pt x="1754400" y="454294"/>
                          <a:pt x="1451220" y="438218"/>
                        </a:cubicBezTo>
                        <a:cubicBezTo>
                          <a:pt x="1148040" y="422142"/>
                          <a:pt x="1051090" y="413950"/>
                          <a:pt x="725610" y="438218"/>
                        </a:cubicBezTo>
                        <a:cubicBezTo>
                          <a:pt x="400130" y="462487"/>
                          <a:pt x="202180" y="459122"/>
                          <a:pt x="0" y="438218"/>
                        </a:cubicBezTo>
                        <a:cubicBezTo>
                          <a:pt x="-14940" y="291313"/>
                          <a:pt x="-20770" y="1529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473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-672395"/>
            <a:ext cx="5693200" cy="22698302"/>
          </a:xfrm>
          <a:prstGeom prst="rect">
            <a:avLst/>
          </a:prstGeom>
        </p:spPr>
      </p:pic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2237035"/>
            <a:ext cx="3336290" cy="385007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Paths information for truncation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2F79B6-B7A5-1BE9-7E7A-7DAA9F7DBCA4}"/>
              </a:ext>
            </a:extLst>
          </p:cNvPr>
          <p:cNvSpPr/>
          <p:nvPr/>
        </p:nvSpPr>
        <p:spPr>
          <a:xfrm>
            <a:off x="2252545" y="2237036"/>
            <a:ext cx="3568391" cy="1743950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87444"/>
                      <a:gd name="connsiteY0" fmla="*/ 0 h 438218"/>
                      <a:gd name="connsiteX1" fmla="*/ 644987 w 2687444"/>
                      <a:gd name="connsiteY1" fmla="*/ 0 h 438218"/>
                      <a:gd name="connsiteX2" fmla="*/ 1236224 w 2687444"/>
                      <a:gd name="connsiteY2" fmla="*/ 0 h 438218"/>
                      <a:gd name="connsiteX3" fmla="*/ 1961834 w 2687444"/>
                      <a:gd name="connsiteY3" fmla="*/ 0 h 438218"/>
                      <a:gd name="connsiteX4" fmla="*/ 2687444 w 2687444"/>
                      <a:gd name="connsiteY4" fmla="*/ 0 h 438218"/>
                      <a:gd name="connsiteX5" fmla="*/ 2687444 w 2687444"/>
                      <a:gd name="connsiteY5" fmla="*/ 438218 h 438218"/>
                      <a:gd name="connsiteX6" fmla="*/ 2069332 w 2687444"/>
                      <a:gd name="connsiteY6" fmla="*/ 438218 h 438218"/>
                      <a:gd name="connsiteX7" fmla="*/ 1451220 w 2687444"/>
                      <a:gd name="connsiteY7" fmla="*/ 438218 h 438218"/>
                      <a:gd name="connsiteX8" fmla="*/ 725610 w 2687444"/>
                      <a:gd name="connsiteY8" fmla="*/ 438218 h 438218"/>
                      <a:gd name="connsiteX9" fmla="*/ 0 w 2687444"/>
                      <a:gd name="connsiteY9" fmla="*/ 438218 h 438218"/>
                      <a:gd name="connsiteX10" fmla="*/ 0 w 2687444"/>
                      <a:gd name="connsiteY10" fmla="*/ 0 h 43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87444" h="438218" extrusionOk="0">
                        <a:moveTo>
                          <a:pt x="0" y="0"/>
                        </a:moveTo>
                        <a:cubicBezTo>
                          <a:pt x="208342" y="10744"/>
                          <a:pt x="452258" y="13509"/>
                          <a:pt x="644987" y="0"/>
                        </a:cubicBezTo>
                        <a:cubicBezTo>
                          <a:pt x="837716" y="-13509"/>
                          <a:pt x="947232" y="-12615"/>
                          <a:pt x="1236224" y="0"/>
                        </a:cubicBezTo>
                        <a:cubicBezTo>
                          <a:pt x="1525216" y="12615"/>
                          <a:pt x="1778225" y="12634"/>
                          <a:pt x="1961834" y="0"/>
                        </a:cubicBezTo>
                        <a:cubicBezTo>
                          <a:pt x="2145443" y="-12634"/>
                          <a:pt x="2381660" y="-12935"/>
                          <a:pt x="2687444" y="0"/>
                        </a:cubicBezTo>
                        <a:cubicBezTo>
                          <a:pt x="2703361" y="102702"/>
                          <a:pt x="2693901" y="278334"/>
                          <a:pt x="2687444" y="438218"/>
                        </a:cubicBezTo>
                        <a:cubicBezTo>
                          <a:pt x="2450738" y="454526"/>
                          <a:pt x="2233085" y="418259"/>
                          <a:pt x="2069332" y="438218"/>
                        </a:cubicBezTo>
                        <a:cubicBezTo>
                          <a:pt x="1905579" y="458177"/>
                          <a:pt x="1754400" y="454294"/>
                          <a:pt x="1451220" y="438218"/>
                        </a:cubicBezTo>
                        <a:cubicBezTo>
                          <a:pt x="1148040" y="422142"/>
                          <a:pt x="1051090" y="413950"/>
                          <a:pt x="725610" y="438218"/>
                        </a:cubicBezTo>
                        <a:cubicBezTo>
                          <a:pt x="400130" y="462487"/>
                          <a:pt x="202180" y="459122"/>
                          <a:pt x="0" y="438218"/>
                        </a:cubicBezTo>
                        <a:cubicBezTo>
                          <a:pt x="-14940" y="291313"/>
                          <a:pt x="-20770" y="1529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000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-672395"/>
            <a:ext cx="5693200" cy="22698302"/>
          </a:xfrm>
          <a:prstGeom prst="rect">
            <a:avLst/>
          </a:prstGeom>
        </p:spPr>
      </p:pic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3980245"/>
            <a:ext cx="3336290" cy="210686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Truncation Guard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2F79B6-B7A5-1BE9-7E7A-7DAA9F7DBCA4}"/>
              </a:ext>
            </a:extLst>
          </p:cNvPr>
          <p:cNvSpPr/>
          <p:nvPr/>
        </p:nvSpPr>
        <p:spPr>
          <a:xfrm>
            <a:off x="2305514" y="3980245"/>
            <a:ext cx="3568391" cy="491394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87444"/>
                      <a:gd name="connsiteY0" fmla="*/ 0 h 438218"/>
                      <a:gd name="connsiteX1" fmla="*/ 644987 w 2687444"/>
                      <a:gd name="connsiteY1" fmla="*/ 0 h 438218"/>
                      <a:gd name="connsiteX2" fmla="*/ 1236224 w 2687444"/>
                      <a:gd name="connsiteY2" fmla="*/ 0 h 438218"/>
                      <a:gd name="connsiteX3" fmla="*/ 1961834 w 2687444"/>
                      <a:gd name="connsiteY3" fmla="*/ 0 h 438218"/>
                      <a:gd name="connsiteX4" fmla="*/ 2687444 w 2687444"/>
                      <a:gd name="connsiteY4" fmla="*/ 0 h 438218"/>
                      <a:gd name="connsiteX5" fmla="*/ 2687444 w 2687444"/>
                      <a:gd name="connsiteY5" fmla="*/ 438218 h 438218"/>
                      <a:gd name="connsiteX6" fmla="*/ 2069332 w 2687444"/>
                      <a:gd name="connsiteY6" fmla="*/ 438218 h 438218"/>
                      <a:gd name="connsiteX7" fmla="*/ 1451220 w 2687444"/>
                      <a:gd name="connsiteY7" fmla="*/ 438218 h 438218"/>
                      <a:gd name="connsiteX8" fmla="*/ 725610 w 2687444"/>
                      <a:gd name="connsiteY8" fmla="*/ 438218 h 438218"/>
                      <a:gd name="connsiteX9" fmla="*/ 0 w 2687444"/>
                      <a:gd name="connsiteY9" fmla="*/ 438218 h 438218"/>
                      <a:gd name="connsiteX10" fmla="*/ 0 w 2687444"/>
                      <a:gd name="connsiteY10" fmla="*/ 0 h 43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87444" h="438218" extrusionOk="0">
                        <a:moveTo>
                          <a:pt x="0" y="0"/>
                        </a:moveTo>
                        <a:cubicBezTo>
                          <a:pt x="208342" y="10744"/>
                          <a:pt x="452258" y="13509"/>
                          <a:pt x="644987" y="0"/>
                        </a:cubicBezTo>
                        <a:cubicBezTo>
                          <a:pt x="837716" y="-13509"/>
                          <a:pt x="947232" y="-12615"/>
                          <a:pt x="1236224" y="0"/>
                        </a:cubicBezTo>
                        <a:cubicBezTo>
                          <a:pt x="1525216" y="12615"/>
                          <a:pt x="1778225" y="12634"/>
                          <a:pt x="1961834" y="0"/>
                        </a:cubicBezTo>
                        <a:cubicBezTo>
                          <a:pt x="2145443" y="-12634"/>
                          <a:pt x="2381660" y="-12935"/>
                          <a:pt x="2687444" y="0"/>
                        </a:cubicBezTo>
                        <a:cubicBezTo>
                          <a:pt x="2703361" y="102702"/>
                          <a:pt x="2693901" y="278334"/>
                          <a:pt x="2687444" y="438218"/>
                        </a:cubicBezTo>
                        <a:cubicBezTo>
                          <a:pt x="2450738" y="454526"/>
                          <a:pt x="2233085" y="418259"/>
                          <a:pt x="2069332" y="438218"/>
                        </a:cubicBezTo>
                        <a:cubicBezTo>
                          <a:pt x="1905579" y="458177"/>
                          <a:pt x="1754400" y="454294"/>
                          <a:pt x="1451220" y="438218"/>
                        </a:cubicBezTo>
                        <a:cubicBezTo>
                          <a:pt x="1148040" y="422142"/>
                          <a:pt x="1051090" y="413950"/>
                          <a:pt x="725610" y="438218"/>
                        </a:cubicBezTo>
                        <a:cubicBezTo>
                          <a:pt x="400130" y="462487"/>
                          <a:pt x="202180" y="459122"/>
                          <a:pt x="0" y="438218"/>
                        </a:cubicBezTo>
                        <a:cubicBezTo>
                          <a:pt x="-14940" y="291313"/>
                          <a:pt x="-20770" y="1529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651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-672395"/>
            <a:ext cx="5693200" cy="22698302"/>
          </a:xfrm>
          <a:prstGeom prst="rect">
            <a:avLst/>
          </a:prstGeom>
        </p:spPr>
      </p:pic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4852219"/>
            <a:ext cx="3336290" cy="123489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Loop Guard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2F79B6-B7A5-1BE9-7E7A-7DAA9F7DBCA4}"/>
              </a:ext>
            </a:extLst>
          </p:cNvPr>
          <p:cNvSpPr/>
          <p:nvPr/>
        </p:nvSpPr>
        <p:spPr>
          <a:xfrm>
            <a:off x="2305515" y="4852219"/>
            <a:ext cx="1374388" cy="533819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87444"/>
                      <a:gd name="connsiteY0" fmla="*/ 0 h 438218"/>
                      <a:gd name="connsiteX1" fmla="*/ 644987 w 2687444"/>
                      <a:gd name="connsiteY1" fmla="*/ 0 h 438218"/>
                      <a:gd name="connsiteX2" fmla="*/ 1236224 w 2687444"/>
                      <a:gd name="connsiteY2" fmla="*/ 0 h 438218"/>
                      <a:gd name="connsiteX3" fmla="*/ 1961834 w 2687444"/>
                      <a:gd name="connsiteY3" fmla="*/ 0 h 438218"/>
                      <a:gd name="connsiteX4" fmla="*/ 2687444 w 2687444"/>
                      <a:gd name="connsiteY4" fmla="*/ 0 h 438218"/>
                      <a:gd name="connsiteX5" fmla="*/ 2687444 w 2687444"/>
                      <a:gd name="connsiteY5" fmla="*/ 438218 h 438218"/>
                      <a:gd name="connsiteX6" fmla="*/ 2069332 w 2687444"/>
                      <a:gd name="connsiteY6" fmla="*/ 438218 h 438218"/>
                      <a:gd name="connsiteX7" fmla="*/ 1451220 w 2687444"/>
                      <a:gd name="connsiteY7" fmla="*/ 438218 h 438218"/>
                      <a:gd name="connsiteX8" fmla="*/ 725610 w 2687444"/>
                      <a:gd name="connsiteY8" fmla="*/ 438218 h 438218"/>
                      <a:gd name="connsiteX9" fmla="*/ 0 w 2687444"/>
                      <a:gd name="connsiteY9" fmla="*/ 438218 h 438218"/>
                      <a:gd name="connsiteX10" fmla="*/ 0 w 2687444"/>
                      <a:gd name="connsiteY10" fmla="*/ 0 h 43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87444" h="438218" extrusionOk="0">
                        <a:moveTo>
                          <a:pt x="0" y="0"/>
                        </a:moveTo>
                        <a:cubicBezTo>
                          <a:pt x="208342" y="10744"/>
                          <a:pt x="452258" y="13509"/>
                          <a:pt x="644987" y="0"/>
                        </a:cubicBezTo>
                        <a:cubicBezTo>
                          <a:pt x="837716" y="-13509"/>
                          <a:pt x="947232" y="-12615"/>
                          <a:pt x="1236224" y="0"/>
                        </a:cubicBezTo>
                        <a:cubicBezTo>
                          <a:pt x="1525216" y="12615"/>
                          <a:pt x="1778225" y="12634"/>
                          <a:pt x="1961834" y="0"/>
                        </a:cubicBezTo>
                        <a:cubicBezTo>
                          <a:pt x="2145443" y="-12634"/>
                          <a:pt x="2381660" y="-12935"/>
                          <a:pt x="2687444" y="0"/>
                        </a:cubicBezTo>
                        <a:cubicBezTo>
                          <a:pt x="2703361" y="102702"/>
                          <a:pt x="2693901" y="278334"/>
                          <a:pt x="2687444" y="438218"/>
                        </a:cubicBezTo>
                        <a:cubicBezTo>
                          <a:pt x="2450738" y="454526"/>
                          <a:pt x="2233085" y="418259"/>
                          <a:pt x="2069332" y="438218"/>
                        </a:cubicBezTo>
                        <a:cubicBezTo>
                          <a:pt x="1905579" y="458177"/>
                          <a:pt x="1754400" y="454294"/>
                          <a:pt x="1451220" y="438218"/>
                        </a:cubicBezTo>
                        <a:cubicBezTo>
                          <a:pt x="1148040" y="422142"/>
                          <a:pt x="1051090" y="413950"/>
                          <a:pt x="725610" y="438218"/>
                        </a:cubicBezTo>
                        <a:cubicBezTo>
                          <a:pt x="400130" y="462487"/>
                          <a:pt x="202180" y="459122"/>
                          <a:pt x="0" y="438218"/>
                        </a:cubicBezTo>
                        <a:cubicBezTo>
                          <a:pt x="-14940" y="291313"/>
                          <a:pt x="-20770" y="1529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15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-2155507"/>
            <a:ext cx="5693200" cy="22698302"/>
          </a:xfrm>
          <a:prstGeom prst="rect">
            <a:avLst/>
          </a:prstGeom>
        </p:spPr>
      </p:pic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3804005"/>
            <a:ext cx="3336290" cy="2283104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End loop scoring information, which is none here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2F79B6-B7A5-1BE9-7E7A-7DAA9F7DBCA4}"/>
              </a:ext>
            </a:extLst>
          </p:cNvPr>
          <p:cNvSpPr/>
          <p:nvPr/>
        </p:nvSpPr>
        <p:spPr>
          <a:xfrm>
            <a:off x="2260910" y="3804005"/>
            <a:ext cx="1887344" cy="533819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87444"/>
                      <a:gd name="connsiteY0" fmla="*/ 0 h 438218"/>
                      <a:gd name="connsiteX1" fmla="*/ 644987 w 2687444"/>
                      <a:gd name="connsiteY1" fmla="*/ 0 h 438218"/>
                      <a:gd name="connsiteX2" fmla="*/ 1236224 w 2687444"/>
                      <a:gd name="connsiteY2" fmla="*/ 0 h 438218"/>
                      <a:gd name="connsiteX3" fmla="*/ 1961834 w 2687444"/>
                      <a:gd name="connsiteY3" fmla="*/ 0 h 438218"/>
                      <a:gd name="connsiteX4" fmla="*/ 2687444 w 2687444"/>
                      <a:gd name="connsiteY4" fmla="*/ 0 h 438218"/>
                      <a:gd name="connsiteX5" fmla="*/ 2687444 w 2687444"/>
                      <a:gd name="connsiteY5" fmla="*/ 438218 h 438218"/>
                      <a:gd name="connsiteX6" fmla="*/ 2069332 w 2687444"/>
                      <a:gd name="connsiteY6" fmla="*/ 438218 h 438218"/>
                      <a:gd name="connsiteX7" fmla="*/ 1451220 w 2687444"/>
                      <a:gd name="connsiteY7" fmla="*/ 438218 h 438218"/>
                      <a:gd name="connsiteX8" fmla="*/ 725610 w 2687444"/>
                      <a:gd name="connsiteY8" fmla="*/ 438218 h 438218"/>
                      <a:gd name="connsiteX9" fmla="*/ 0 w 2687444"/>
                      <a:gd name="connsiteY9" fmla="*/ 438218 h 438218"/>
                      <a:gd name="connsiteX10" fmla="*/ 0 w 2687444"/>
                      <a:gd name="connsiteY10" fmla="*/ 0 h 43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87444" h="438218" extrusionOk="0">
                        <a:moveTo>
                          <a:pt x="0" y="0"/>
                        </a:moveTo>
                        <a:cubicBezTo>
                          <a:pt x="208342" y="10744"/>
                          <a:pt x="452258" y="13509"/>
                          <a:pt x="644987" y="0"/>
                        </a:cubicBezTo>
                        <a:cubicBezTo>
                          <a:pt x="837716" y="-13509"/>
                          <a:pt x="947232" y="-12615"/>
                          <a:pt x="1236224" y="0"/>
                        </a:cubicBezTo>
                        <a:cubicBezTo>
                          <a:pt x="1525216" y="12615"/>
                          <a:pt x="1778225" y="12634"/>
                          <a:pt x="1961834" y="0"/>
                        </a:cubicBezTo>
                        <a:cubicBezTo>
                          <a:pt x="2145443" y="-12634"/>
                          <a:pt x="2381660" y="-12935"/>
                          <a:pt x="2687444" y="0"/>
                        </a:cubicBezTo>
                        <a:cubicBezTo>
                          <a:pt x="2703361" y="102702"/>
                          <a:pt x="2693901" y="278334"/>
                          <a:pt x="2687444" y="438218"/>
                        </a:cubicBezTo>
                        <a:cubicBezTo>
                          <a:pt x="2450738" y="454526"/>
                          <a:pt x="2233085" y="418259"/>
                          <a:pt x="2069332" y="438218"/>
                        </a:cubicBezTo>
                        <a:cubicBezTo>
                          <a:pt x="1905579" y="458177"/>
                          <a:pt x="1754400" y="454294"/>
                          <a:pt x="1451220" y="438218"/>
                        </a:cubicBezTo>
                        <a:cubicBezTo>
                          <a:pt x="1148040" y="422142"/>
                          <a:pt x="1051090" y="413950"/>
                          <a:pt x="725610" y="438218"/>
                        </a:cubicBezTo>
                        <a:cubicBezTo>
                          <a:pt x="400130" y="462487"/>
                          <a:pt x="202180" y="459122"/>
                          <a:pt x="0" y="438218"/>
                        </a:cubicBezTo>
                        <a:cubicBezTo>
                          <a:pt x="-14940" y="291313"/>
                          <a:pt x="-20770" y="1529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57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-5172832"/>
            <a:ext cx="5693200" cy="22698302"/>
          </a:xfrm>
          <a:prstGeom prst="rect">
            <a:avLst/>
          </a:prstGeom>
        </p:spPr>
      </p:pic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2194234"/>
            <a:ext cx="3336290" cy="389287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Paths Relation</a:t>
            </a:r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Path Information for each execution path within the loop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2F79B6-B7A5-1BE9-7E7A-7DAA9F7DBCA4}"/>
              </a:ext>
            </a:extLst>
          </p:cNvPr>
          <p:cNvSpPr/>
          <p:nvPr/>
        </p:nvSpPr>
        <p:spPr>
          <a:xfrm>
            <a:off x="2260910" y="2194234"/>
            <a:ext cx="3024768" cy="3570946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87444"/>
                      <a:gd name="connsiteY0" fmla="*/ 0 h 438218"/>
                      <a:gd name="connsiteX1" fmla="*/ 644987 w 2687444"/>
                      <a:gd name="connsiteY1" fmla="*/ 0 h 438218"/>
                      <a:gd name="connsiteX2" fmla="*/ 1236224 w 2687444"/>
                      <a:gd name="connsiteY2" fmla="*/ 0 h 438218"/>
                      <a:gd name="connsiteX3" fmla="*/ 1961834 w 2687444"/>
                      <a:gd name="connsiteY3" fmla="*/ 0 h 438218"/>
                      <a:gd name="connsiteX4" fmla="*/ 2687444 w 2687444"/>
                      <a:gd name="connsiteY4" fmla="*/ 0 h 438218"/>
                      <a:gd name="connsiteX5" fmla="*/ 2687444 w 2687444"/>
                      <a:gd name="connsiteY5" fmla="*/ 438218 h 438218"/>
                      <a:gd name="connsiteX6" fmla="*/ 2069332 w 2687444"/>
                      <a:gd name="connsiteY6" fmla="*/ 438218 h 438218"/>
                      <a:gd name="connsiteX7" fmla="*/ 1451220 w 2687444"/>
                      <a:gd name="connsiteY7" fmla="*/ 438218 h 438218"/>
                      <a:gd name="connsiteX8" fmla="*/ 725610 w 2687444"/>
                      <a:gd name="connsiteY8" fmla="*/ 438218 h 438218"/>
                      <a:gd name="connsiteX9" fmla="*/ 0 w 2687444"/>
                      <a:gd name="connsiteY9" fmla="*/ 438218 h 438218"/>
                      <a:gd name="connsiteX10" fmla="*/ 0 w 2687444"/>
                      <a:gd name="connsiteY10" fmla="*/ 0 h 43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87444" h="438218" extrusionOk="0">
                        <a:moveTo>
                          <a:pt x="0" y="0"/>
                        </a:moveTo>
                        <a:cubicBezTo>
                          <a:pt x="208342" y="10744"/>
                          <a:pt x="452258" y="13509"/>
                          <a:pt x="644987" y="0"/>
                        </a:cubicBezTo>
                        <a:cubicBezTo>
                          <a:pt x="837716" y="-13509"/>
                          <a:pt x="947232" y="-12615"/>
                          <a:pt x="1236224" y="0"/>
                        </a:cubicBezTo>
                        <a:cubicBezTo>
                          <a:pt x="1525216" y="12615"/>
                          <a:pt x="1778225" y="12634"/>
                          <a:pt x="1961834" y="0"/>
                        </a:cubicBezTo>
                        <a:cubicBezTo>
                          <a:pt x="2145443" y="-12634"/>
                          <a:pt x="2381660" y="-12935"/>
                          <a:pt x="2687444" y="0"/>
                        </a:cubicBezTo>
                        <a:cubicBezTo>
                          <a:pt x="2703361" y="102702"/>
                          <a:pt x="2693901" y="278334"/>
                          <a:pt x="2687444" y="438218"/>
                        </a:cubicBezTo>
                        <a:cubicBezTo>
                          <a:pt x="2450738" y="454526"/>
                          <a:pt x="2233085" y="418259"/>
                          <a:pt x="2069332" y="438218"/>
                        </a:cubicBezTo>
                        <a:cubicBezTo>
                          <a:pt x="1905579" y="458177"/>
                          <a:pt x="1754400" y="454294"/>
                          <a:pt x="1451220" y="438218"/>
                        </a:cubicBezTo>
                        <a:cubicBezTo>
                          <a:pt x="1148040" y="422142"/>
                          <a:pt x="1051090" y="413950"/>
                          <a:pt x="725610" y="438218"/>
                        </a:cubicBezTo>
                        <a:cubicBezTo>
                          <a:pt x="400130" y="462487"/>
                          <a:pt x="202180" y="459122"/>
                          <a:pt x="0" y="438218"/>
                        </a:cubicBezTo>
                        <a:cubicBezTo>
                          <a:pt x="-14940" y="291313"/>
                          <a:pt x="-20770" y="1529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29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-8768180"/>
            <a:ext cx="5693200" cy="22698302"/>
          </a:xfrm>
          <a:prstGeom prst="rect">
            <a:avLst/>
          </a:prstGeom>
        </p:spPr>
      </p:pic>
      <p:sp>
        <p:nvSpPr>
          <p:cNvPr id="5" name="任意形状 4">
            <a:extLst>
              <a:ext uri="{FF2B5EF4-FFF2-40B4-BE49-F238E27FC236}">
                <a16:creationId xmlns:a16="http://schemas.microsoft.com/office/drawing/2014/main" id="{697B10DB-1E6B-5396-0A32-0FBAFB1EE6F0}"/>
              </a:ext>
            </a:extLst>
          </p:cNvPr>
          <p:cNvSpPr/>
          <p:nvPr/>
        </p:nvSpPr>
        <p:spPr>
          <a:xfrm>
            <a:off x="1117601" y="0"/>
            <a:ext cx="11074400" cy="6858000"/>
          </a:xfrm>
          <a:custGeom>
            <a:avLst/>
            <a:gdLst>
              <a:gd name="connsiteX0" fmla="*/ 482069 w 11074400"/>
              <a:gd name="connsiteY0" fmla="*/ 2160016 h 6858000"/>
              <a:gd name="connsiteX1" fmla="*/ 482069 w 11074400"/>
              <a:gd name="connsiteY1" fmla="*/ 6087109 h 6858000"/>
              <a:gd name="connsiteX2" fmla="*/ 6175269 w 11074400"/>
              <a:gd name="connsiteY2" fmla="*/ 6087109 h 6858000"/>
              <a:gd name="connsiteX3" fmla="*/ 6175269 w 11074400"/>
              <a:gd name="connsiteY3" fmla="*/ 2160016 h 6858000"/>
              <a:gd name="connsiteX4" fmla="*/ 0 w 11074400"/>
              <a:gd name="connsiteY4" fmla="*/ 0 h 6858000"/>
              <a:gd name="connsiteX5" fmla="*/ 11074400 w 11074400"/>
              <a:gd name="connsiteY5" fmla="*/ 0 h 6858000"/>
              <a:gd name="connsiteX6" fmla="*/ 11074400 w 11074400"/>
              <a:gd name="connsiteY6" fmla="*/ 6858000 h 6858000"/>
              <a:gd name="connsiteX7" fmla="*/ 0 w 1107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74400" h="6858000">
                <a:moveTo>
                  <a:pt x="482069" y="2160016"/>
                </a:moveTo>
                <a:lnTo>
                  <a:pt x="482069" y="6087109"/>
                </a:lnTo>
                <a:lnTo>
                  <a:pt x="6175269" y="6087109"/>
                </a:lnTo>
                <a:lnTo>
                  <a:pt x="6175269" y="2160016"/>
                </a:lnTo>
                <a:close/>
                <a:moveTo>
                  <a:pt x="0" y="0"/>
                </a:moveTo>
                <a:lnTo>
                  <a:pt x="11074400" y="0"/>
                </a:lnTo>
                <a:lnTo>
                  <a:pt x="1107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Format:</a:t>
            </a:r>
            <a:br>
              <a:rPr kumimoji="1" lang="en-US" altLang="zh-CN" dirty="0"/>
            </a:br>
            <a:r>
              <a:rPr kumimoji="1" lang="en-US" altLang="zh-CN" dirty="0"/>
              <a:t>Paths Guard Division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2005781"/>
            <a:ext cx="3336290" cy="4081328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Divide each path according to their </a:t>
            </a:r>
            <a:r>
              <a:rPr kumimoji="1" lang="en-US" altLang="zh-CN" sz="2000" dirty="0" err="1"/>
              <a:t>behaviour</a:t>
            </a:r>
            <a:r>
              <a:rPr kumimoji="1" lang="en-US" altLang="zh-CN" sz="2000" dirty="0"/>
              <a:t>.</a:t>
            </a:r>
          </a:p>
          <a:p>
            <a:r>
              <a:rPr kumimoji="1" lang="en-US" altLang="zh-CN" sz="2000" dirty="0"/>
              <a:t>With more fine-grained analysis of the paths, </a:t>
            </a:r>
            <a:r>
              <a:rPr kumimoji="1" lang="en-US" altLang="zh-CN" sz="2000" dirty="0" err="1"/>
              <a:t>Peixin</a:t>
            </a:r>
            <a:r>
              <a:rPr kumimoji="1" lang="en-US" altLang="zh-CN" sz="2000" dirty="0"/>
              <a:t> may extend the feasible range of the </a:t>
            </a:r>
            <a:r>
              <a:rPr kumimoji="1" lang="en-US" altLang="zh-CN" sz="2000" dirty="0" err="1"/>
              <a:t>synthesised</a:t>
            </a:r>
            <a:r>
              <a:rPr kumimoji="1" lang="en-US" altLang="zh-CN" sz="2000" dirty="0"/>
              <a:t> polynomial(s).</a:t>
            </a:r>
          </a:p>
        </p:txBody>
      </p:sp>
    </p:spTree>
    <p:extLst>
      <p:ext uri="{BB962C8B-B14F-4D97-AF65-F5344CB8AC3E}">
        <p14:creationId xmlns:p14="http://schemas.microsoft.com/office/powerpoint/2010/main" val="124929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-8768180"/>
            <a:ext cx="5693200" cy="22698302"/>
          </a:xfrm>
          <a:prstGeom prst="rect">
            <a:avLst/>
          </a:prstGeom>
        </p:spPr>
      </p:pic>
      <p:sp>
        <p:nvSpPr>
          <p:cNvPr id="5" name="任意形状 4">
            <a:extLst>
              <a:ext uri="{FF2B5EF4-FFF2-40B4-BE49-F238E27FC236}">
                <a16:creationId xmlns:a16="http://schemas.microsoft.com/office/drawing/2014/main" id="{1D3366FA-6735-CB4C-DD50-A15A625CDD08}"/>
              </a:ext>
            </a:extLst>
          </p:cNvPr>
          <p:cNvSpPr/>
          <p:nvPr/>
        </p:nvSpPr>
        <p:spPr>
          <a:xfrm>
            <a:off x="1117600" y="0"/>
            <a:ext cx="11074400" cy="6858000"/>
          </a:xfrm>
          <a:custGeom>
            <a:avLst/>
            <a:gdLst>
              <a:gd name="connsiteX0" fmla="*/ 463655 w 11074400"/>
              <a:gd name="connsiteY0" fmla="*/ 2160016 h 6858000"/>
              <a:gd name="connsiteX1" fmla="*/ 463655 w 11074400"/>
              <a:gd name="connsiteY1" fmla="*/ 6087109 h 6858000"/>
              <a:gd name="connsiteX2" fmla="*/ 6186449 w 11074400"/>
              <a:gd name="connsiteY2" fmla="*/ 6087109 h 6858000"/>
              <a:gd name="connsiteX3" fmla="*/ 6186449 w 11074400"/>
              <a:gd name="connsiteY3" fmla="*/ 2160016 h 6858000"/>
              <a:gd name="connsiteX4" fmla="*/ 0 w 11074400"/>
              <a:gd name="connsiteY4" fmla="*/ 0 h 6858000"/>
              <a:gd name="connsiteX5" fmla="*/ 11074400 w 11074400"/>
              <a:gd name="connsiteY5" fmla="*/ 0 h 6858000"/>
              <a:gd name="connsiteX6" fmla="*/ 11074400 w 11074400"/>
              <a:gd name="connsiteY6" fmla="*/ 6858000 h 6858000"/>
              <a:gd name="connsiteX7" fmla="*/ 0 w 1107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74400" h="6858000">
                <a:moveTo>
                  <a:pt x="463655" y="2160016"/>
                </a:moveTo>
                <a:lnTo>
                  <a:pt x="463655" y="6087109"/>
                </a:lnTo>
                <a:lnTo>
                  <a:pt x="6186449" y="6087109"/>
                </a:lnTo>
                <a:lnTo>
                  <a:pt x="6186449" y="2160016"/>
                </a:lnTo>
                <a:close/>
                <a:moveTo>
                  <a:pt x="0" y="0"/>
                </a:moveTo>
                <a:lnTo>
                  <a:pt x="11074400" y="0"/>
                </a:lnTo>
                <a:lnTo>
                  <a:pt x="1107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Format:</a:t>
            </a:r>
            <a:br>
              <a:rPr kumimoji="1" lang="en-US" altLang="zh-CN" dirty="0"/>
            </a:br>
            <a:r>
              <a:rPr kumimoji="1" lang="en-US" altLang="zh-CN" dirty="0"/>
              <a:t>Paths Guard Division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2194233"/>
            <a:ext cx="3336290" cy="3892875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The number of division</a:t>
            </a:r>
          </a:p>
          <a:p>
            <a:endParaRPr kumimoji="1" lang="en-US" altLang="zh-CN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66EFB7-1456-FC00-B326-A226D436273C}"/>
              </a:ext>
            </a:extLst>
          </p:cNvPr>
          <p:cNvSpPr/>
          <p:nvPr/>
        </p:nvSpPr>
        <p:spPr>
          <a:xfrm>
            <a:off x="2260910" y="2194234"/>
            <a:ext cx="571500" cy="392849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87444"/>
                      <a:gd name="connsiteY0" fmla="*/ 0 h 438218"/>
                      <a:gd name="connsiteX1" fmla="*/ 644987 w 2687444"/>
                      <a:gd name="connsiteY1" fmla="*/ 0 h 438218"/>
                      <a:gd name="connsiteX2" fmla="*/ 1236224 w 2687444"/>
                      <a:gd name="connsiteY2" fmla="*/ 0 h 438218"/>
                      <a:gd name="connsiteX3" fmla="*/ 1961834 w 2687444"/>
                      <a:gd name="connsiteY3" fmla="*/ 0 h 438218"/>
                      <a:gd name="connsiteX4" fmla="*/ 2687444 w 2687444"/>
                      <a:gd name="connsiteY4" fmla="*/ 0 h 438218"/>
                      <a:gd name="connsiteX5" fmla="*/ 2687444 w 2687444"/>
                      <a:gd name="connsiteY5" fmla="*/ 438218 h 438218"/>
                      <a:gd name="connsiteX6" fmla="*/ 2069332 w 2687444"/>
                      <a:gd name="connsiteY6" fmla="*/ 438218 h 438218"/>
                      <a:gd name="connsiteX7" fmla="*/ 1451220 w 2687444"/>
                      <a:gd name="connsiteY7" fmla="*/ 438218 h 438218"/>
                      <a:gd name="connsiteX8" fmla="*/ 725610 w 2687444"/>
                      <a:gd name="connsiteY8" fmla="*/ 438218 h 438218"/>
                      <a:gd name="connsiteX9" fmla="*/ 0 w 2687444"/>
                      <a:gd name="connsiteY9" fmla="*/ 438218 h 438218"/>
                      <a:gd name="connsiteX10" fmla="*/ 0 w 2687444"/>
                      <a:gd name="connsiteY10" fmla="*/ 0 h 43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87444" h="438218" extrusionOk="0">
                        <a:moveTo>
                          <a:pt x="0" y="0"/>
                        </a:moveTo>
                        <a:cubicBezTo>
                          <a:pt x="208342" y="10744"/>
                          <a:pt x="452258" y="13509"/>
                          <a:pt x="644987" y="0"/>
                        </a:cubicBezTo>
                        <a:cubicBezTo>
                          <a:pt x="837716" y="-13509"/>
                          <a:pt x="947232" y="-12615"/>
                          <a:pt x="1236224" y="0"/>
                        </a:cubicBezTo>
                        <a:cubicBezTo>
                          <a:pt x="1525216" y="12615"/>
                          <a:pt x="1778225" y="12634"/>
                          <a:pt x="1961834" y="0"/>
                        </a:cubicBezTo>
                        <a:cubicBezTo>
                          <a:pt x="2145443" y="-12634"/>
                          <a:pt x="2381660" y="-12935"/>
                          <a:pt x="2687444" y="0"/>
                        </a:cubicBezTo>
                        <a:cubicBezTo>
                          <a:pt x="2703361" y="102702"/>
                          <a:pt x="2693901" y="278334"/>
                          <a:pt x="2687444" y="438218"/>
                        </a:cubicBezTo>
                        <a:cubicBezTo>
                          <a:pt x="2450738" y="454526"/>
                          <a:pt x="2233085" y="418259"/>
                          <a:pt x="2069332" y="438218"/>
                        </a:cubicBezTo>
                        <a:cubicBezTo>
                          <a:pt x="1905579" y="458177"/>
                          <a:pt x="1754400" y="454294"/>
                          <a:pt x="1451220" y="438218"/>
                        </a:cubicBezTo>
                        <a:cubicBezTo>
                          <a:pt x="1148040" y="422142"/>
                          <a:pt x="1051090" y="413950"/>
                          <a:pt x="725610" y="438218"/>
                        </a:cubicBezTo>
                        <a:cubicBezTo>
                          <a:pt x="400130" y="462487"/>
                          <a:pt x="202180" y="459122"/>
                          <a:pt x="0" y="438218"/>
                        </a:cubicBezTo>
                        <a:cubicBezTo>
                          <a:pt x="-14940" y="291313"/>
                          <a:pt x="-20770" y="1529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60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66D670A-4232-6A8A-E91B-79A394DB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Purpose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094FA2-0496-CA06-E1E6-B68BB63B5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Analyse</a:t>
            </a:r>
            <a:r>
              <a:rPr kumimoji="1" lang="en-US" altLang="zh-CN" dirty="0"/>
              <a:t> the user program and generate the required information for the program solver (written by </a:t>
            </a:r>
            <a:r>
              <a:rPr kumimoji="1" lang="en-US" altLang="zh-CN" dirty="0" err="1"/>
              <a:t>Peixin</a:t>
            </a:r>
            <a:r>
              <a:rPr kumimoji="1" lang="en-US" altLang="zh-CN" dirty="0"/>
              <a:t>) to solve the problem.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Generate:</a:t>
            </a:r>
          </a:p>
          <a:p>
            <a:pPr lvl="1"/>
            <a:r>
              <a:rPr kumimoji="1" lang="en-US" altLang="zh-CN" dirty="0"/>
              <a:t>Truncation information</a:t>
            </a:r>
          </a:p>
          <a:p>
            <a:pPr lvl="1"/>
            <a:r>
              <a:rPr kumimoji="1" lang="en-US" altLang="zh-CN" dirty="0"/>
              <a:t>Generate guards according to the next location of every execution path</a:t>
            </a:r>
            <a:endParaRPr kumimoji="1" lang="zh-CN" altLang="en-US" dirty="0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F4B0A592-FCC1-0346-62AF-E2DE3DF32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2" r="37158" b="-1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61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414820" y="-11676931"/>
            <a:ext cx="6915141" cy="27570075"/>
          </a:xfrm>
          <a:prstGeom prst="rect">
            <a:avLst/>
          </a:prstGeom>
        </p:spPr>
      </p:pic>
      <p:sp>
        <p:nvSpPr>
          <p:cNvPr id="5" name="任意形状 4">
            <a:extLst>
              <a:ext uri="{FF2B5EF4-FFF2-40B4-BE49-F238E27FC236}">
                <a16:creationId xmlns:a16="http://schemas.microsoft.com/office/drawing/2014/main" id="{9671306E-9B34-F496-C038-C137FB18C6FC}"/>
              </a:ext>
            </a:extLst>
          </p:cNvPr>
          <p:cNvSpPr/>
          <p:nvPr/>
        </p:nvSpPr>
        <p:spPr>
          <a:xfrm>
            <a:off x="1117600" y="0"/>
            <a:ext cx="11074400" cy="6858000"/>
          </a:xfrm>
          <a:custGeom>
            <a:avLst/>
            <a:gdLst>
              <a:gd name="connsiteX0" fmla="*/ 463655 w 11074400"/>
              <a:gd name="connsiteY0" fmla="*/ 2160016 h 6858000"/>
              <a:gd name="connsiteX1" fmla="*/ 463655 w 11074400"/>
              <a:gd name="connsiteY1" fmla="*/ 6087109 h 6858000"/>
              <a:gd name="connsiteX2" fmla="*/ 6186449 w 11074400"/>
              <a:gd name="connsiteY2" fmla="*/ 6087109 h 6858000"/>
              <a:gd name="connsiteX3" fmla="*/ 6186449 w 11074400"/>
              <a:gd name="connsiteY3" fmla="*/ 2160016 h 6858000"/>
              <a:gd name="connsiteX4" fmla="*/ 0 w 11074400"/>
              <a:gd name="connsiteY4" fmla="*/ 0 h 6858000"/>
              <a:gd name="connsiteX5" fmla="*/ 11074400 w 11074400"/>
              <a:gd name="connsiteY5" fmla="*/ 0 h 6858000"/>
              <a:gd name="connsiteX6" fmla="*/ 11074400 w 11074400"/>
              <a:gd name="connsiteY6" fmla="*/ 6858000 h 6858000"/>
              <a:gd name="connsiteX7" fmla="*/ 0 w 1107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74400" h="6858000">
                <a:moveTo>
                  <a:pt x="463655" y="2160016"/>
                </a:moveTo>
                <a:lnTo>
                  <a:pt x="463655" y="6087109"/>
                </a:lnTo>
                <a:lnTo>
                  <a:pt x="6186449" y="6087109"/>
                </a:lnTo>
                <a:lnTo>
                  <a:pt x="6186449" y="2160016"/>
                </a:lnTo>
                <a:close/>
                <a:moveTo>
                  <a:pt x="0" y="0"/>
                </a:moveTo>
                <a:lnTo>
                  <a:pt x="11074400" y="0"/>
                </a:lnTo>
                <a:lnTo>
                  <a:pt x="1107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Format:</a:t>
            </a:r>
            <a:br>
              <a:rPr kumimoji="1" lang="en-US" altLang="zh-CN" dirty="0"/>
            </a:br>
            <a:r>
              <a:rPr kumimoji="1" lang="en-US" altLang="zh-CN" dirty="0"/>
              <a:t>A Single Location Division</a:t>
            </a:r>
            <a:endParaRPr kumimoji="1" lang="zh-CN" altLang="en-US" dirty="0"/>
          </a:p>
        </p:txBody>
      </p:sp>
      <p:sp>
        <p:nvSpPr>
          <p:cNvPr id="48" name="内容占位符 3">
            <a:extLst>
              <a:ext uri="{FF2B5EF4-FFF2-40B4-BE49-F238E27FC236}">
                <a16:creationId xmlns:a16="http://schemas.microsoft.com/office/drawing/2014/main" id="{34E7AFA1-951B-A352-2C2C-2304971F6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2194233"/>
            <a:ext cx="3336290" cy="389287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A division that does not depend on actual value of random variable(s)</a:t>
            </a:r>
          </a:p>
        </p:txBody>
      </p:sp>
    </p:spTree>
    <p:extLst>
      <p:ext uri="{BB962C8B-B14F-4D97-AF65-F5344CB8AC3E}">
        <p14:creationId xmlns:p14="http://schemas.microsoft.com/office/powerpoint/2010/main" val="217681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414820" y="-11676931"/>
            <a:ext cx="6915141" cy="27570075"/>
          </a:xfrm>
          <a:prstGeom prst="rect">
            <a:avLst/>
          </a:prstGeom>
        </p:spPr>
      </p:pic>
      <p:sp>
        <p:nvSpPr>
          <p:cNvPr id="5" name="任意形状 4">
            <a:extLst>
              <a:ext uri="{FF2B5EF4-FFF2-40B4-BE49-F238E27FC236}">
                <a16:creationId xmlns:a16="http://schemas.microsoft.com/office/drawing/2014/main" id="{9671306E-9B34-F496-C038-C137FB18C6FC}"/>
              </a:ext>
            </a:extLst>
          </p:cNvPr>
          <p:cNvSpPr/>
          <p:nvPr/>
        </p:nvSpPr>
        <p:spPr>
          <a:xfrm>
            <a:off x="1117600" y="0"/>
            <a:ext cx="11074400" cy="6858000"/>
          </a:xfrm>
          <a:custGeom>
            <a:avLst/>
            <a:gdLst>
              <a:gd name="connsiteX0" fmla="*/ 463655 w 11074400"/>
              <a:gd name="connsiteY0" fmla="*/ 2160016 h 6858000"/>
              <a:gd name="connsiteX1" fmla="*/ 463655 w 11074400"/>
              <a:gd name="connsiteY1" fmla="*/ 6087109 h 6858000"/>
              <a:gd name="connsiteX2" fmla="*/ 6186449 w 11074400"/>
              <a:gd name="connsiteY2" fmla="*/ 6087109 h 6858000"/>
              <a:gd name="connsiteX3" fmla="*/ 6186449 w 11074400"/>
              <a:gd name="connsiteY3" fmla="*/ 2160016 h 6858000"/>
              <a:gd name="connsiteX4" fmla="*/ 0 w 11074400"/>
              <a:gd name="connsiteY4" fmla="*/ 0 h 6858000"/>
              <a:gd name="connsiteX5" fmla="*/ 11074400 w 11074400"/>
              <a:gd name="connsiteY5" fmla="*/ 0 h 6858000"/>
              <a:gd name="connsiteX6" fmla="*/ 11074400 w 11074400"/>
              <a:gd name="connsiteY6" fmla="*/ 6858000 h 6858000"/>
              <a:gd name="connsiteX7" fmla="*/ 0 w 1107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74400" h="6858000">
                <a:moveTo>
                  <a:pt x="463655" y="2160016"/>
                </a:moveTo>
                <a:lnTo>
                  <a:pt x="463655" y="6087109"/>
                </a:lnTo>
                <a:lnTo>
                  <a:pt x="6186449" y="6087109"/>
                </a:lnTo>
                <a:lnTo>
                  <a:pt x="6186449" y="2160016"/>
                </a:lnTo>
                <a:close/>
                <a:moveTo>
                  <a:pt x="0" y="0"/>
                </a:moveTo>
                <a:lnTo>
                  <a:pt x="11074400" y="0"/>
                </a:lnTo>
                <a:lnTo>
                  <a:pt x="1107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Format:</a:t>
            </a:r>
            <a:br>
              <a:rPr kumimoji="1" lang="en-US" altLang="zh-CN" dirty="0"/>
            </a:br>
            <a:r>
              <a:rPr kumimoji="1" lang="en-US" altLang="zh-CN" dirty="0"/>
              <a:t>A Single Location Division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6BFFEB5-9F23-D0D5-3817-3A34169C577C}"/>
              </a:ext>
            </a:extLst>
          </p:cNvPr>
          <p:cNvSpPr/>
          <p:nvPr/>
        </p:nvSpPr>
        <p:spPr>
          <a:xfrm>
            <a:off x="2255830" y="3305638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1DEA3AB-6949-74AB-CA75-DC922FBB88E1}"/>
              </a:ext>
            </a:extLst>
          </p:cNvPr>
          <p:cNvSpPr/>
          <p:nvPr/>
        </p:nvSpPr>
        <p:spPr>
          <a:xfrm>
            <a:off x="2255830" y="3837040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64C3F52-97AA-05F1-8A46-84879694DEEB}"/>
              </a:ext>
            </a:extLst>
          </p:cNvPr>
          <p:cNvSpPr/>
          <p:nvPr/>
        </p:nvSpPr>
        <p:spPr>
          <a:xfrm>
            <a:off x="2255830" y="4368442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0E544B2-C850-1DF3-4958-A3D435409EDF}"/>
              </a:ext>
            </a:extLst>
          </p:cNvPr>
          <p:cNvSpPr/>
          <p:nvPr/>
        </p:nvSpPr>
        <p:spPr>
          <a:xfrm>
            <a:off x="2255830" y="4933299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006897-050F-1DCB-70F1-B1ED78FEC9AB}"/>
              </a:ext>
            </a:extLst>
          </p:cNvPr>
          <p:cNvSpPr/>
          <p:nvPr/>
        </p:nvSpPr>
        <p:spPr>
          <a:xfrm>
            <a:off x="2255830" y="5473228"/>
            <a:ext cx="4315522" cy="3965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66BB869-346B-89C8-30B7-54B54B268E40}"/>
              </a:ext>
            </a:extLst>
          </p:cNvPr>
          <p:cNvSpPr/>
          <p:nvPr/>
        </p:nvSpPr>
        <p:spPr>
          <a:xfrm>
            <a:off x="2255830" y="2744221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A9345B6-F5B2-2F75-38C9-37CC37BD92B9}"/>
              </a:ext>
            </a:extLst>
          </p:cNvPr>
          <p:cNvSpPr/>
          <p:nvPr/>
        </p:nvSpPr>
        <p:spPr>
          <a:xfrm>
            <a:off x="2255830" y="2212819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D328C81-5396-F528-4937-5D0A3C0B0E8D}"/>
              </a:ext>
            </a:extLst>
          </p:cNvPr>
          <p:cNvSpPr/>
          <p:nvPr/>
        </p:nvSpPr>
        <p:spPr>
          <a:xfrm>
            <a:off x="7544420" y="3310515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Next location(s) for each path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BC18046-4A10-BF60-6409-7384FD4D1836}"/>
              </a:ext>
            </a:extLst>
          </p:cNvPr>
          <p:cNvSpPr/>
          <p:nvPr/>
        </p:nvSpPr>
        <p:spPr>
          <a:xfrm>
            <a:off x="7544420" y="3841917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Path 1 Mode: having random variable(s)</a:t>
            </a:r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249C14D-FDF2-9CAD-1CA0-B10B4488EFA3}"/>
              </a:ext>
            </a:extLst>
          </p:cNvPr>
          <p:cNvSpPr/>
          <p:nvPr/>
        </p:nvSpPr>
        <p:spPr>
          <a:xfrm>
            <a:off x="7544420" y="4373319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Random variable amount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39CC60B-1067-F47D-DF6D-5FFECD2707A4}"/>
              </a:ext>
            </a:extLst>
          </p:cNvPr>
          <p:cNvSpPr/>
          <p:nvPr/>
        </p:nvSpPr>
        <p:spPr>
          <a:xfrm>
            <a:off x="7544420" y="4938176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Random variable declaration(s)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2E72C91-39CB-A2D3-079A-311566C3D64E}"/>
              </a:ext>
            </a:extLst>
          </p:cNvPr>
          <p:cNvSpPr/>
          <p:nvPr/>
        </p:nvSpPr>
        <p:spPr>
          <a:xfrm>
            <a:off x="7544420" y="5478105"/>
            <a:ext cx="4315522" cy="3965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Path 2 Mode: NO random variable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9DB0573-C6CC-DCDC-E1FA-BEAE9C412A14}"/>
              </a:ext>
            </a:extLst>
          </p:cNvPr>
          <p:cNvSpPr/>
          <p:nvPr/>
        </p:nvSpPr>
        <p:spPr>
          <a:xfrm>
            <a:off x="7544420" y="2749098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Division guard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9BA9F37-F465-CFDB-38D3-01104FD590B1}"/>
              </a:ext>
            </a:extLst>
          </p:cNvPr>
          <p:cNvSpPr/>
          <p:nvPr/>
        </p:nvSpPr>
        <p:spPr>
          <a:xfrm>
            <a:off x="7544420" y="2217696"/>
            <a:ext cx="4315522" cy="39656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Division start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793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414820" y="-15490648"/>
            <a:ext cx="6915141" cy="27570075"/>
          </a:xfrm>
          <a:prstGeom prst="rect">
            <a:avLst/>
          </a:prstGeom>
        </p:spPr>
      </p:pic>
      <p:sp>
        <p:nvSpPr>
          <p:cNvPr id="5" name="任意形状 4">
            <a:extLst>
              <a:ext uri="{FF2B5EF4-FFF2-40B4-BE49-F238E27FC236}">
                <a16:creationId xmlns:a16="http://schemas.microsoft.com/office/drawing/2014/main" id="{9671306E-9B34-F496-C038-C137FB18C6FC}"/>
              </a:ext>
            </a:extLst>
          </p:cNvPr>
          <p:cNvSpPr/>
          <p:nvPr/>
        </p:nvSpPr>
        <p:spPr>
          <a:xfrm>
            <a:off x="1117600" y="0"/>
            <a:ext cx="11074400" cy="6858000"/>
          </a:xfrm>
          <a:custGeom>
            <a:avLst/>
            <a:gdLst>
              <a:gd name="connsiteX0" fmla="*/ 463655 w 11074400"/>
              <a:gd name="connsiteY0" fmla="*/ 2160016 h 6858000"/>
              <a:gd name="connsiteX1" fmla="*/ 463655 w 11074400"/>
              <a:gd name="connsiteY1" fmla="*/ 6087109 h 6858000"/>
              <a:gd name="connsiteX2" fmla="*/ 6186449 w 11074400"/>
              <a:gd name="connsiteY2" fmla="*/ 6087109 h 6858000"/>
              <a:gd name="connsiteX3" fmla="*/ 6186449 w 11074400"/>
              <a:gd name="connsiteY3" fmla="*/ 2160016 h 6858000"/>
              <a:gd name="connsiteX4" fmla="*/ 0 w 11074400"/>
              <a:gd name="connsiteY4" fmla="*/ 0 h 6858000"/>
              <a:gd name="connsiteX5" fmla="*/ 11074400 w 11074400"/>
              <a:gd name="connsiteY5" fmla="*/ 0 h 6858000"/>
              <a:gd name="connsiteX6" fmla="*/ 11074400 w 11074400"/>
              <a:gd name="connsiteY6" fmla="*/ 6858000 h 6858000"/>
              <a:gd name="connsiteX7" fmla="*/ 0 w 1107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74400" h="6858000">
                <a:moveTo>
                  <a:pt x="463655" y="2160016"/>
                </a:moveTo>
                <a:lnTo>
                  <a:pt x="463655" y="6087109"/>
                </a:lnTo>
                <a:lnTo>
                  <a:pt x="6186449" y="6087109"/>
                </a:lnTo>
                <a:lnTo>
                  <a:pt x="6186449" y="2160016"/>
                </a:lnTo>
                <a:close/>
                <a:moveTo>
                  <a:pt x="0" y="0"/>
                </a:moveTo>
                <a:lnTo>
                  <a:pt x="11074400" y="0"/>
                </a:lnTo>
                <a:lnTo>
                  <a:pt x="1107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Format:</a:t>
            </a:r>
            <a:br>
              <a:rPr kumimoji="1" lang="en-US" altLang="zh-CN" dirty="0"/>
            </a:br>
            <a:r>
              <a:rPr kumimoji="1" lang="en-US" altLang="zh-CN" dirty="0"/>
              <a:t>A Single Location Division</a:t>
            </a:r>
            <a:endParaRPr kumimoji="1" lang="zh-CN" altLang="en-US" dirty="0"/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F5C08D7F-A411-4436-3A25-681D628F5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2194233"/>
            <a:ext cx="3336290" cy="3892875"/>
          </a:xfrm>
        </p:spPr>
        <p:txBody>
          <a:bodyPr>
            <a:normAutofit/>
          </a:bodyPr>
          <a:lstStyle/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400" dirty="0"/>
              <a:t>Another single location division</a:t>
            </a:r>
          </a:p>
        </p:txBody>
      </p:sp>
    </p:spTree>
    <p:extLst>
      <p:ext uri="{BB962C8B-B14F-4D97-AF65-F5344CB8AC3E}">
        <p14:creationId xmlns:p14="http://schemas.microsoft.com/office/powerpoint/2010/main" val="89123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447946" y="-13629989"/>
            <a:ext cx="5082504" cy="20263508"/>
          </a:xfrm>
          <a:prstGeom prst="rect">
            <a:avLst/>
          </a:prstGeom>
        </p:spPr>
      </p:pic>
      <p:sp>
        <p:nvSpPr>
          <p:cNvPr id="5" name="任意形状 4">
            <a:extLst>
              <a:ext uri="{FF2B5EF4-FFF2-40B4-BE49-F238E27FC236}">
                <a16:creationId xmlns:a16="http://schemas.microsoft.com/office/drawing/2014/main" id="{9671306E-9B34-F496-C038-C137FB18C6FC}"/>
              </a:ext>
            </a:extLst>
          </p:cNvPr>
          <p:cNvSpPr/>
          <p:nvPr/>
        </p:nvSpPr>
        <p:spPr>
          <a:xfrm>
            <a:off x="1117600" y="0"/>
            <a:ext cx="11074400" cy="6858000"/>
          </a:xfrm>
          <a:custGeom>
            <a:avLst/>
            <a:gdLst>
              <a:gd name="connsiteX0" fmla="*/ 463655 w 11074400"/>
              <a:gd name="connsiteY0" fmla="*/ 2160016 h 6858000"/>
              <a:gd name="connsiteX1" fmla="*/ 463655 w 11074400"/>
              <a:gd name="connsiteY1" fmla="*/ 6087109 h 6858000"/>
              <a:gd name="connsiteX2" fmla="*/ 6186449 w 11074400"/>
              <a:gd name="connsiteY2" fmla="*/ 6087109 h 6858000"/>
              <a:gd name="connsiteX3" fmla="*/ 6186449 w 11074400"/>
              <a:gd name="connsiteY3" fmla="*/ 2160016 h 6858000"/>
              <a:gd name="connsiteX4" fmla="*/ 0 w 11074400"/>
              <a:gd name="connsiteY4" fmla="*/ 0 h 6858000"/>
              <a:gd name="connsiteX5" fmla="*/ 11074400 w 11074400"/>
              <a:gd name="connsiteY5" fmla="*/ 0 h 6858000"/>
              <a:gd name="connsiteX6" fmla="*/ 11074400 w 11074400"/>
              <a:gd name="connsiteY6" fmla="*/ 6858000 h 6858000"/>
              <a:gd name="connsiteX7" fmla="*/ 0 w 1107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74400" h="6858000">
                <a:moveTo>
                  <a:pt x="463655" y="2160016"/>
                </a:moveTo>
                <a:lnTo>
                  <a:pt x="463655" y="6087109"/>
                </a:lnTo>
                <a:lnTo>
                  <a:pt x="6186449" y="6087109"/>
                </a:lnTo>
                <a:lnTo>
                  <a:pt x="6186449" y="2160016"/>
                </a:lnTo>
                <a:close/>
                <a:moveTo>
                  <a:pt x="0" y="0"/>
                </a:moveTo>
                <a:lnTo>
                  <a:pt x="11074400" y="0"/>
                </a:lnTo>
                <a:lnTo>
                  <a:pt x="1107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Format:</a:t>
            </a:r>
            <a:br>
              <a:rPr kumimoji="1" lang="en-US" altLang="zh-CN" dirty="0"/>
            </a:br>
            <a:r>
              <a:rPr kumimoji="1" lang="en-US" altLang="zh-CN" dirty="0"/>
              <a:t>A Multi-Location Division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3">
                <a:extLst>
                  <a:ext uri="{FF2B5EF4-FFF2-40B4-BE49-F238E27FC236}">
                    <a16:creationId xmlns:a16="http://schemas.microsoft.com/office/drawing/2014/main" id="{F5C08D7F-A411-4436-3A25-681D628F519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738110" y="4114800"/>
                <a:ext cx="3468866" cy="197230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kumimoji="1" lang="en-US" altLang="zh-CN" sz="2400" dirty="0"/>
                  <a:t>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’s range to get to location 1.</a:t>
                </a:r>
              </a:p>
              <a:p>
                <a:pPr lvl="3"/>
                <a:endParaRPr kumimoji="1" lang="en-US" altLang="zh-CN" sz="1700" dirty="0"/>
              </a:p>
              <a:p>
                <a:r>
                  <a:rPr kumimoji="1" lang="en-US" altLang="zh-CN" sz="2400" dirty="0"/>
                  <a:t>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’s range to get to </a:t>
                </a:r>
                <a:r>
                  <a:rPr kumimoji="1" lang="en-US" altLang="zh-CN" sz="2400" dirty="0" err="1"/>
                  <a:t>loction</a:t>
                </a:r>
                <a:r>
                  <a:rPr kumimoji="1" lang="en-US" altLang="zh-CN" sz="2400" dirty="0"/>
                  <a:t> -1.</a:t>
                </a:r>
              </a:p>
            </p:txBody>
          </p:sp>
        </mc:Choice>
        <mc:Fallback xmlns="">
          <p:sp>
            <p:nvSpPr>
              <p:cNvPr id="3" name="内容占位符 3">
                <a:extLst>
                  <a:ext uri="{FF2B5EF4-FFF2-40B4-BE49-F238E27FC236}">
                    <a16:creationId xmlns:a16="http://schemas.microsoft.com/office/drawing/2014/main" id="{F5C08D7F-A411-4436-3A25-681D628F5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738110" y="4114800"/>
                <a:ext cx="3468866" cy="1972308"/>
              </a:xfrm>
              <a:blipFill>
                <a:blip r:embed="rId3"/>
                <a:stretch>
                  <a:fillRect l="-1460" t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76129829-2C04-C338-CE31-18C03776335B}"/>
              </a:ext>
            </a:extLst>
          </p:cNvPr>
          <p:cNvSpPr/>
          <p:nvPr/>
        </p:nvSpPr>
        <p:spPr>
          <a:xfrm>
            <a:off x="3757961" y="4114800"/>
            <a:ext cx="1405054" cy="4125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9AD1AA-E5EA-CC30-D005-FFFC0134D415}"/>
              </a:ext>
            </a:extLst>
          </p:cNvPr>
          <p:cNvSpPr/>
          <p:nvPr/>
        </p:nvSpPr>
        <p:spPr>
          <a:xfrm>
            <a:off x="3776546" y="5293112"/>
            <a:ext cx="1405054" cy="4125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970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101010 data lines to infinity">
            <a:extLst>
              <a:ext uri="{FF2B5EF4-FFF2-40B4-BE49-F238E27FC236}">
                <a16:creationId xmlns:a16="http://schemas.microsoft.com/office/drawing/2014/main" id="{0665FDAC-FD67-01C7-97F1-6DC17B039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6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4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18F08F-88FB-0B20-43C3-716E4F13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749" y="757451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6000"/>
              <a:t>Implementations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174194-9297-FAD6-428C-677546FBD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749" y="1904091"/>
            <a:ext cx="9626949" cy="613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Analysis &amp; Division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45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BADB5-EA83-A5EF-119E-0704E1A9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948B5E-A7E9-CA27-1E0D-738EAA55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Flattening and enumerating the paths from the control flow.</a:t>
            </a:r>
          </a:p>
          <a:p>
            <a:pPr lvl="1"/>
            <a:r>
              <a:rPr kumimoji="1" lang="en-US" altLang="zh-CN" dirty="0"/>
              <a:t>Flattening: merge multiple branches to a single one, computing the total path condition and also the total probability.</a:t>
            </a:r>
          </a:p>
          <a:p>
            <a:pPr lvl="1"/>
            <a:r>
              <a:rPr kumimoji="1" lang="en-US" altLang="zh-CN" dirty="0"/>
              <a:t>However, one must take care of the actual branching type and point – the interleaving points between paths must be kept.</a:t>
            </a:r>
          </a:p>
          <a:p>
            <a:r>
              <a:rPr kumimoji="1" lang="en-US" altLang="zh-CN" dirty="0"/>
              <a:t>For each path, divide the possible execution paths according to its next location and combinations.</a:t>
            </a:r>
          </a:p>
          <a:p>
            <a:r>
              <a:rPr kumimoji="1" lang="en-US" altLang="zh-CN" dirty="0"/>
              <a:t>Combine the division information for each path together – two division can be merged, </a:t>
            </a:r>
            <a:r>
              <a:rPr kumimoji="1" lang="en-US" altLang="zh-CN" dirty="0" err="1"/>
              <a:t>iff</a:t>
            </a:r>
            <a:r>
              <a:rPr kumimoji="1" lang="en-US" altLang="zh-CN" dirty="0"/>
              <a:t> their guards are compatible.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236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63AD8C9-0B32-53B8-1685-28219A9BD2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65151" y="455362"/>
                <a:ext cx="6881728" cy="155041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4100"/>
                  <a:t>Flattening: </a:t>
                </a:r>
                <a:br>
                  <a:rPr kumimoji="1" lang="en-US" altLang="zh-CN" sz="4100"/>
                </a:br>
                <a:r>
                  <a:rPr kumimoji="1" lang="en-US" altLang="zh-CN" sz="4100"/>
                  <a:t>CFG </a:t>
                </a:r>
                <a14:m>
                  <m:oMath xmlns:m="http://schemas.openxmlformats.org/officeDocument/2006/math">
                    <m:r>
                      <a:rPr kumimoji="1" lang="en-US" altLang="zh-CN" sz="41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en-US" altLang="zh-CN" sz="4100"/>
                  <a:t> Multi-Hyper-Edges</a:t>
                </a:r>
                <a:endParaRPr kumimoji="1" lang="zh-CN" altLang="en-US" sz="410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63AD8C9-0B32-53B8-1685-28219A9B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65151" y="455362"/>
                <a:ext cx="6881728" cy="1550419"/>
              </a:xfrm>
              <a:blipFill>
                <a:blip r:embed="rId2"/>
                <a:stretch>
                  <a:fillRect l="-3315" t="-8197" r="-1105" b="-4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5EC294-F227-05CE-D8ED-3C3B27071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Analyse</a:t>
            </a:r>
            <a:r>
              <a:rPr kumimoji="1" lang="en-US" altLang="zh-CN" dirty="0"/>
              <a:t> the control-flow graph, enumerate the paths by converting them to multi-hyper-edges.</a:t>
            </a:r>
          </a:p>
          <a:p>
            <a:r>
              <a:rPr kumimoji="1" lang="en-US" altLang="zh-CN" dirty="0"/>
              <a:t>Recursively, save the path condition or probabilities while preventing interleaving.</a:t>
            </a:r>
          </a:p>
          <a:p>
            <a:pPr lvl="1"/>
            <a:r>
              <a:rPr kumimoji="1" lang="en-US" altLang="zh-CN" dirty="0"/>
              <a:t>Probabilistic branches should be combined finally.</a:t>
            </a:r>
          </a:p>
          <a:p>
            <a:pPr lvl="1"/>
            <a:r>
              <a:rPr kumimoji="1" lang="en-US" altLang="zh-CN" dirty="0"/>
              <a:t>Conditional branches are not allowed to combine.</a:t>
            </a:r>
          </a:p>
          <a:p>
            <a:r>
              <a:rPr kumimoji="1" lang="en-US" altLang="zh-CN" dirty="0"/>
              <a:t>Conditions are propagated </a:t>
            </a:r>
            <a:r>
              <a:rPr kumimoji="1" lang="en-US" altLang="zh-CN" i="1" dirty="0"/>
              <a:t>globally</a:t>
            </a:r>
            <a:r>
              <a:rPr kumimoji="1" lang="en-US" altLang="zh-CN" dirty="0"/>
              <a:t> forward to form the actual path condition*.</a:t>
            </a:r>
          </a:p>
          <a:p>
            <a:r>
              <a:rPr kumimoji="1" lang="en-US" altLang="zh-CN" dirty="0"/>
              <a:t>Probabilities are propagated </a:t>
            </a:r>
            <a:r>
              <a:rPr kumimoji="1" lang="en-US" altLang="zh-CN" i="1" dirty="0"/>
              <a:t>locally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23" name="图片 22" descr="文本&#10;&#10;描述已自动生成">
            <a:extLst>
              <a:ext uri="{FF2B5EF4-FFF2-40B4-BE49-F238E27FC236}">
                <a16:creationId xmlns:a16="http://schemas.microsoft.com/office/drawing/2014/main" id="{48F2C3EB-955E-7D2B-6433-E1995511E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5" b="5794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40CE88-9913-C1DA-854F-674192B39CE1}"/>
              </a:ext>
            </a:extLst>
          </p:cNvPr>
          <p:cNvSpPr txBox="1"/>
          <p:nvPr/>
        </p:nvSpPr>
        <p:spPr>
          <a:xfrm>
            <a:off x="234176" y="6164182"/>
            <a:ext cx="658859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sz="1200" dirty="0">
                <a:solidFill>
                  <a:schemeClr val="accent5"/>
                </a:solidFill>
              </a:rPr>
              <a:t>* Generally, the path condition should be computed via weakest-precondition</a:t>
            </a:r>
            <a:endParaRPr kumimoji="1" lang="en-US" altLang="zh-CN" sz="1200">
              <a:solidFill>
                <a:schemeClr val="accent5"/>
              </a:solidFill>
            </a:endParaRPr>
          </a:p>
          <a:p>
            <a:pPr>
              <a:spcAft>
                <a:spcPts val="600"/>
              </a:spcAft>
            </a:pPr>
            <a:r>
              <a:rPr kumimoji="1" lang="en-US" altLang="zh-CN" sz="1200" dirty="0">
                <a:solidFill>
                  <a:schemeClr val="accent5"/>
                </a:solidFill>
              </a:rPr>
              <a:t>  We here assume that no further qualifying is applied to updated variables in one iteration.</a:t>
            </a:r>
            <a:endParaRPr kumimoji="1" lang="zh-CN" altLang="en-US" sz="12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74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B4BE6-82B6-B4F1-697E-9DF114F5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Valuation Division:</a:t>
            </a:r>
            <a:br>
              <a:rPr kumimoji="1" lang="en-US" altLang="zh-CN" dirty="0"/>
            </a:br>
            <a:r>
              <a:rPr kumimoji="1" lang="en-US" altLang="zh-CN" dirty="0"/>
              <a:t>Various Basic Guards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B9EE89-53F6-218B-20CC-BDDB92CA2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The </a:t>
                </a:r>
                <a:r>
                  <a:rPr kumimoji="1"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fixed guard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</a:p>
              <a:p>
                <a:pPr lvl="1"/>
                <a:r>
                  <a:rPr kumimoji="1" lang="en-US" altLang="zh-CN" dirty="0"/>
                  <a:t>This guard denotes the fixed part of the path that according to the context, this path must satisfy the condition.</a:t>
                </a:r>
              </a:p>
              <a:p>
                <a:pPr lvl="1"/>
                <a:r>
                  <a:rPr kumimoji="1" lang="en-US" altLang="zh-CN" dirty="0"/>
                  <a:t>The conjunction of: loop guard, loop invariant as well as the path condition for conditional paths.</a:t>
                </a:r>
              </a:p>
              <a:p>
                <a:r>
                  <a:rPr kumimoji="1" lang="en-US" altLang="zh-CN" dirty="0"/>
                  <a:t>The </a:t>
                </a:r>
                <a:r>
                  <a:rPr kumimoji="1"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loop guard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The </a:t>
                </a:r>
                <a:r>
                  <a:rPr kumimoji="1"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after loop non-0 score guard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</a:p>
              <a:p>
                <a:pPr lvl="1"/>
                <a:r>
                  <a:rPr kumimoji="1" lang="en-US" altLang="zh-CN" dirty="0"/>
                  <a:t>Which is by default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True</m:t>
                    </m:r>
                  </m:oMath>
                </a14:m>
                <a:r>
                  <a:rPr kumimoji="1" lang="en-US" altLang="zh-CN" dirty="0"/>
                  <a:t> if not specified.</a:t>
                </a:r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B9EE89-53F6-218B-20CC-BDDB92CA2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8" t="-322" r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90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9D75F-FF3B-0D38-22E4-68879483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Valuation Division:</a:t>
            </a:r>
            <a:br>
              <a:rPr kumimoji="1" lang="en-US" altLang="zh-CN" dirty="0"/>
            </a:br>
            <a:r>
              <a:rPr kumimoji="1" lang="en-US" altLang="zh-CN" dirty="0"/>
              <a:t>Location </a:t>
            </a:r>
            <a:r>
              <a:rPr kumimoji="1" lang="en-US" altLang="zh-CN" i="1" dirty="0"/>
              <a:t>Conditions</a:t>
            </a:r>
            <a:endParaRPr kumimoji="1" lang="zh-CN" altLang="en-US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A1804A-EFB6-B898-1AF3-A4ED9355F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5"/>
            <a:ext cx="9486690" cy="973477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The condition the path should satisfy before execution to reach the target location.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24BABB8-049A-0E4F-52E1-BD71D62DAD08}"/>
                  </a:ext>
                </a:extLst>
              </p:cNvPr>
              <p:cNvSpPr/>
              <p:nvPr/>
            </p:nvSpPr>
            <p:spPr>
              <a:xfrm>
                <a:off x="1587710" y="3133492"/>
                <a:ext cx="9820637" cy="291759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5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5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m:rPr>
                                <m:sty m:val="p"/>
                              </m:rPr>
                              <a:rPr lang="en-US" altLang="zh-CN" sz="5400" b="0" i="0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wp</m:t>
                            </m:r>
                            <m:d>
                              <m:dPr>
                                <m:ctrlP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lit/>
                                  </m:rP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/−</m:t>
                                </m:r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5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5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m:rPr>
                                <m:sty m:val="p"/>
                              </m:rPr>
                              <a:rPr lang="en-US" altLang="zh-CN" sz="5400" b="0" i="0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wp</m:t>
                            </m:r>
                            <m:d>
                              <m:dPr>
                                <m:ctrlP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sSub>
                                  <m:sSubPr>
                                    <m:ctrlP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5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5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m:rPr>
                                <m:sty m:val="p"/>
                              </m:rPr>
                              <a:rPr lang="en-US" altLang="zh-CN" sz="5400" b="0" i="0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wp</m:t>
                            </m:r>
                            <m:d>
                              <m:dPr>
                                <m:ctrlP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5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sSub>
                                  <m:sSubPr>
                                    <m:ctrlP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5400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24BABB8-049A-0E4F-52E1-BD71D62DA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710" y="3133492"/>
                <a:ext cx="9820637" cy="2917594"/>
              </a:xfrm>
              <a:prstGeom prst="rect">
                <a:avLst/>
              </a:prstGeom>
              <a:blipFill>
                <a:blip r:embed="rId2"/>
                <a:stretch>
                  <a:fillRect l="-1677" b="-9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F81C7E4-7DBF-3954-CFC5-B697F8ADC474}"/>
              </a:ext>
            </a:extLst>
          </p:cNvPr>
          <p:cNvSpPr txBox="1"/>
          <p:nvPr/>
        </p:nvSpPr>
        <p:spPr>
          <a:xfrm>
            <a:off x="1393902" y="6233361"/>
            <a:ext cx="8910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accent5"/>
                </a:solidFill>
              </a:rPr>
              <a:t>&gt; Here, we assume the in-loop statements are monotonically towards violating the condition.</a:t>
            </a:r>
            <a:endParaRPr kumimoji="1" lang="zh-CN" alt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90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FAEE4-D733-B310-1274-9720BDE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Guards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324665-2791-6E6F-501E-497E47DE13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The conditions in the output must be: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≥0∧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≥0∧…∧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pPr lvl="1"/>
                <a:r>
                  <a:rPr kumimoji="1" lang="en-US" altLang="zh-CN" dirty="0"/>
                  <a:t>This is called a Guard.</a:t>
                </a:r>
              </a:p>
              <a:p>
                <a:r>
                  <a:rPr kumimoji="1" lang="en-US" altLang="zh-CN" dirty="0"/>
                  <a:t>Hence, any proposition should be divided into </a:t>
                </a:r>
                <a:r>
                  <a:rPr kumimoji="1" lang="en-US" altLang="zh-CN" i="1" dirty="0"/>
                  <a:t>mutually exclusive DNF</a:t>
                </a:r>
                <a:r>
                  <a:rPr kumimoji="1" lang="en-US" altLang="zh-CN" dirty="0"/>
                  <a:t> form.</a:t>
                </a:r>
              </a:p>
              <a:p>
                <a:pPr lvl="1"/>
                <a:r>
                  <a:rPr kumimoji="1" lang="en-US" altLang="zh-CN" dirty="0"/>
                  <a:t>Hence a guard is a SAT </a:t>
                </a:r>
                <a:r>
                  <a:rPr kumimoji="1" lang="en-US" altLang="zh-CN" i="1" dirty="0"/>
                  <a:t>clause</a:t>
                </a:r>
                <a:r>
                  <a:rPr kumimoji="1" lang="en-US" altLang="zh-CN" dirty="0"/>
                  <a:t> within the DNF.</a:t>
                </a:r>
              </a:p>
              <a:p>
                <a:pPr lvl="1"/>
                <a:r>
                  <a:rPr kumimoji="1" lang="en-US" altLang="zh-CN" dirty="0"/>
                  <a:t>This is not supported by the Z3 solver and is hardly supported by others.</a:t>
                </a:r>
              </a:p>
              <a:p>
                <a:pPr lvl="1"/>
                <a:r>
                  <a:rPr kumimoji="1" lang="en-US" altLang="zh-CN" dirty="0"/>
                  <a:t>Hence, this is implemented locally within the program.</a:t>
                </a:r>
              </a:p>
              <a:p>
                <a:r>
                  <a:rPr kumimoji="1" lang="en-US" altLang="zh-CN" dirty="0"/>
                  <a:t>Also, guards should be merged, hence reducing the number of guards that are the same.</a:t>
                </a:r>
              </a:p>
              <a:p>
                <a:pPr lvl="1"/>
                <a:r>
                  <a:rPr kumimoji="1" lang="en-US" altLang="zh-CN" dirty="0"/>
                  <a:t>For example,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&lt;2∨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CN" dirty="0"/>
                  <a:t> can be merged to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324665-2791-6E6F-501E-497E47DE1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8" t="-643" r="-801" b="-1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68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9FEAD1-C6E1-73CC-AB5E-B68B05438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9259"/>
          <a:stretch/>
        </p:blipFill>
        <p:spPr>
          <a:xfrm>
            <a:off x="8012030" y="1"/>
            <a:ext cx="5603622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285CB5D-1C3F-E891-6C70-2B500EFF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Analyser</a:t>
            </a:r>
            <a:r>
              <a:rPr kumimoji="1" lang="en-US" altLang="zh-CN" dirty="0"/>
              <a:t> Features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F761A-DA5A-D205-0AF9-32504E28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kumimoji="1" lang="en-US" altLang="zh-CN"/>
              <a:t>Parse input program files</a:t>
            </a:r>
          </a:p>
          <a:p>
            <a:r>
              <a:rPr kumimoji="1" lang="en-US" altLang="zh-CN"/>
              <a:t>Analyse and aggregate the loop execution paths</a:t>
            </a:r>
          </a:p>
          <a:p>
            <a:r>
              <a:rPr kumimoji="1" lang="en-US" altLang="zh-CN"/>
              <a:t>SMT-Based execution analysis</a:t>
            </a:r>
          </a:p>
          <a:p>
            <a:r>
              <a:rPr kumimoji="1" lang="en-US" altLang="zh-CN"/>
              <a:t>Heavy local logical analysis (Solver does not support related concepts)</a:t>
            </a:r>
          </a:p>
          <a:p>
            <a:r>
              <a:rPr kumimoji="1" lang="en-US" altLang="zh-CN"/>
              <a:t>Heavy local arithmetic support to extract customised information</a:t>
            </a:r>
          </a:p>
          <a:p>
            <a:r>
              <a:rPr kumimoji="1" lang="en-US" altLang="zh-CN"/>
              <a:t>Generate program information for problem solver</a:t>
            </a:r>
            <a:endParaRPr kumimoji="1"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11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E237E-9436-2D38-8F26-B3F796DB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Single-Location Guard(s):</a:t>
            </a:r>
            <a:br>
              <a:rPr kumimoji="1" lang="en-US" altLang="zh-CN" dirty="0"/>
            </a:br>
            <a:r>
              <a:rPr kumimoji="1" lang="en-US" altLang="zh-CN" dirty="0"/>
              <a:t>Quantifier Elimination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EB6883E-D09A-DFDC-CC92-47A35B5D1D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According to the paper, every random variable has a fixed ranged picked.</a:t>
                </a:r>
              </a:p>
              <a:p>
                <a:r>
                  <a:rPr kumimoji="1" lang="en-US" altLang="zh-CN" dirty="0"/>
                  <a:t>Given a single location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, the single-location guard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⋄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such that: </a:t>
                </a:r>
                <a:r>
                  <a:rPr kumimoji="1" lang="en-US" altLang="zh-CN" i="1" dirty="0"/>
                  <a:t>for all random variables in the fixed (interested) ranged, the equivalent condition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i="1" dirty="0"/>
                  <a:t>holds</a:t>
                </a:r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This is essentially a problem of </a:t>
                </a:r>
                <a:r>
                  <a:rPr kumimoji="1" lang="en-US" altLang="zh-CN" i="1" dirty="0"/>
                  <a:t>Quantifier Elimination</a:t>
                </a:r>
                <a:r>
                  <a:rPr kumimoji="1" lang="en-US" altLang="zh-CN" dirty="0"/>
                  <a:t>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⋄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QE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Range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</m:oMath>
                </a14:m>
                <a:r>
                  <a:rPr kumimoji="1" lang="en-US" altLang="zh-CN" dirty="0"/>
                  <a:t> denotes the random variables involved and their ranges.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EB6883E-D09A-DFDC-CC92-47A35B5D1D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8" t="-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411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2FB90-F24A-9B12-304B-3CC27F43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Join-Location Guard(s):</a:t>
            </a:r>
            <a:br>
              <a:rPr kumimoji="1" lang="en-US" altLang="zh-CN" dirty="0"/>
            </a:br>
            <a:r>
              <a:rPr kumimoji="1" lang="en-US" altLang="zh-CN" dirty="0"/>
              <a:t>What Does It Mean?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3FEC0-06DD-D905-82A7-9F6A27115C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Then, we will need to consider the join guards when multiple locations are possible and is depending on the value of the random variables.</a:t>
                </a:r>
              </a:p>
              <a:p>
                <a:r>
                  <a:rPr kumimoji="1" lang="en-US" altLang="zh-CN" dirty="0"/>
                  <a:t>Hence, the join location guards are (Clauses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of):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¬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⋄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∧¬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/−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⋄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∧¬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⋄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On the other hand, note that: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/−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/>
                  <a:t> form a </a:t>
                </a:r>
                <a:r>
                  <a:rPr kumimoji="1" lang="en-US" altLang="zh-CN" i="1" dirty="0"/>
                  <a:t>partition</a:t>
                </a:r>
                <a:r>
                  <a:rPr kumimoji="1" lang="en-US" altLang="zh-CN" dirty="0"/>
                  <a:t> of all value,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False</m:t>
                    </m:r>
                  </m:oMath>
                </a14:m>
                <a:r>
                  <a:rPr kumimoji="1" lang="en-US" altLang="zh-CN" dirty="0"/>
                  <a:t>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/−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True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So, any join guard is also partitioned by the three, while satisfying the guard, there must exist points in different ranges.</a:t>
                </a:r>
              </a:p>
              <a:p>
                <a:r>
                  <a:rPr kumimoji="1" lang="en-US" altLang="zh-CN" dirty="0"/>
                  <a:t>And the key is that: the actual </a:t>
                </a:r>
                <a:r>
                  <a:rPr kumimoji="1" lang="en-US" altLang="zh-CN" i="1" dirty="0"/>
                  <a:t>relation</a:t>
                </a:r>
                <a:r>
                  <a:rPr kumimoji="1" lang="en-US" altLang="zh-CN" dirty="0"/>
                  <a:t> between the random variables and the other variables determine where the point is belonging to.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3FEC0-06DD-D905-82A7-9F6A27115C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8" t="-643" r="-801" b="-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900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52FB90-F24A-9B12-304B-3CC27F43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040" y="455362"/>
            <a:ext cx="6991800" cy="1550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3400"/>
              <a:t>Join-Location Guard(s):</a:t>
            </a:r>
            <a:br>
              <a:rPr kumimoji="1" lang="en-US" altLang="zh-CN" sz="3400"/>
            </a:br>
            <a:r>
              <a:rPr kumimoji="1" lang="en-US" altLang="zh-CN" sz="3400"/>
              <a:t>Solely Depending on Rand Vars?</a:t>
            </a:r>
            <a:endParaRPr kumimoji="1" lang="zh-CN" altLang="en-US" sz="340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33934D44-90BF-CE4D-E8D0-7DC7A3931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6" r="5092"/>
          <a:stretch/>
        </p:blipFill>
        <p:spPr>
          <a:xfrm>
            <a:off x="20" y="10"/>
            <a:ext cx="4173348" cy="6857990"/>
          </a:xfrm>
          <a:custGeom>
            <a:avLst/>
            <a:gdLst/>
            <a:ahLst/>
            <a:cxnLst/>
            <a:rect l="l" t="t" r="r" b="b"/>
            <a:pathLst>
              <a:path w="4173368" h="6858000">
                <a:moveTo>
                  <a:pt x="0" y="0"/>
                </a:moveTo>
                <a:lnTo>
                  <a:pt x="3603641" y="0"/>
                </a:lnTo>
                <a:lnTo>
                  <a:pt x="3603641" y="565149"/>
                </a:lnTo>
                <a:lnTo>
                  <a:pt x="4173368" y="565149"/>
                </a:lnTo>
                <a:lnTo>
                  <a:pt x="41733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3FEC0-06DD-D905-82A7-9F6A27115C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5040" y="2160016"/>
                <a:ext cx="6991800" cy="39261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zh-CN" dirty="0"/>
                  <a:t>A point to cope with is that, in each join guard, whether a point is within one given location depends on the propositions related to the random variables in the clause.</a:t>
                </a:r>
              </a:p>
              <a:p>
                <a:pPr>
                  <a:lnSpc>
                    <a:spcPct val="100000"/>
                  </a:lnSpc>
                </a:pPr>
                <a:r>
                  <a:rPr kumimoji="1" lang="en-US" altLang="zh-CN" dirty="0"/>
                  <a:t>Hence, one should make sure that:</a:t>
                </a: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dirty="0"/>
                  <a:t>For every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 dirty="0"/>
                  <a:t>, for every guard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dirty="0"/>
                  <a:t>, such that the range of the random variables coincide (erasing the parts unrelated to the random variables).</a:t>
                </a: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dirty="0"/>
                  <a:t>Every join guard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zh-CN" dirty="0"/>
                  <a:t> must have that: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zh-CN" dirty="0"/>
                  <a:t> either does not contain the range of coincidence, or cannot be SAT with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dirty="0"/>
                  <a:t> RESPECTIVELY*.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3FEC0-06DD-D905-82A7-9F6A27115C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5040" y="2160016"/>
                <a:ext cx="6991800" cy="3926152"/>
              </a:xfrm>
              <a:blipFill>
                <a:blip r:embed="rId3"/>
                <a:stretch>
                  <a:fillRect l="-906" t="-643" r="-362" b="-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264049-5079-F4E1-D8F8-5E0FFF0D2D65}"/>
                  </a:ext>
                </a:extLst>
              </p:cNvPr>
              <p:cNvSpPr txBox="1"/>
              <p:nvPr/>
            </p:nvSpPr>
            <p:spPr>
              <a:xfrm>
                <a:off x="4630367" y="6103328"/>
                <a:ext cx="6532879" cy="368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CN" sz="1200" dirty="0">
                    <a:solidFill>
                      <a:schemeClr val="accent5"/>
                    </a:solidFill>
                  </a:rPr>
                  <a:t>*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accent5"/>
                    </a:solidFill>
                  </a:rPr>
                  <a:t> must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2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False</m:t>
                    </m:r>
                  </m:oMath>
                </a14:m>
                <a:r>
                  <a:rPr kumimoji="1" lang="en-US" altLang="zh-CN" sz="1200" dirty="0">
                    <a:solidFill>
                      <a:schemeClr val="accent5"/>
                    </a:solidFill>
                  </a:rPr>
                  <a:t>. And what one needs is that 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kumimoji="1" lang="en-US" altLang="zh-CN" sz="1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12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d>
                          <m:dPr>
                            <m:ctrlPr>
                              <a:rPr kumimoji="1" lang="en-US" altLang="zh-CN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kumimoji="1" lang="en-US" altLang="zh-CN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kumimoji="1" lang="en-US" altLang="zh-CN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1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m:rPr>
                            <m:sty m:val="p"/>
                          </m:rPr>
                          <a:rPr kumimoji="1" lang="en-US" altLang="zh-CN" sz="12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d>
                          <m:dPr>
                            <m:ctrlPr>
                              <a:rPr kumimoji="1" lang="en-US" altLang="zh-CN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kumimoji="1" lang="en-US" altLang="zh-CN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kumimoji="1" lang="en-US" altLang="zh-CN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en-US" altLang="zh-CN" sz="1200" dirty="0">
                    <a:solidFill>
                      <a:schemeClr val="accent5"/>
                    </a:solidFill>
                  </a:rPr>
                  <a:t>.</a:t>
                </a:r>
                <a:endParaRPr kumimoji="1" lang="zh-CN" altLang="en-US" sz="1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264049-5079-F4E1-D8F8-5E0FFF0D2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67" y="6103328"/>
                <a:ext cx="6532879" cy="368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28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52FB90-F24A-9B12-304B-3CC27F43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kumimoji="1" lang="en-US" altLang="zh-CN" sz="4100"/>
              <a:t>Join-Location Guard(s):</a:t>
            </a:r>
            <a:br>
              <a:rPr kumimoji="1" lang="en-US" altLang="zh-CN" sz="4100"/>
            </a:br>
            <a:r>
              <a:rPr kumimoji="1" lang="en-US" altLang="zh-CN" sz="4100"/>
              <a:t>Multiple Rand Var Bounds?</a:t>
            </a:r>
            <a:endParaRPr kumimoji="1" lang="zh-CN" altLang="en-US" sz="4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3FEC0-06DD-D905-82A7-9F6A27115C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5151" y="2160016"/>
                <a:ext cx="6881728" cy="392615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There is possibility when there are multiple symbolic bounds for a given random variable.</a:t>
                </a:r>
              </a:p>
              <a:p>
                <a:pPr lvl="1"/>
                <a:r>
                  <a:rPr kumimoji="1" lang="en-US" altLang="zh-CN" dirty="0"/>
                  <a:t>For example (Random-Box-Walk):</a:t>
                </a: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≤10−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&lt;0.8+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Hence, one should </a:t>
                </a:r>
                <a:r>
                  <a:rPr kumimoji="1" lang="en-US" altLang="zh-CN" i="1" dirty="0"/>
                  <a:t>supplement the basic guard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zh-CN" dirty="0"/>
                  <a:t> directly from dividing the clauses of DNF of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¬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⋄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∧¬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/−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⋄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∧¬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⋄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by the new </a:t>
                </a:r>
                <a:r>
                  <a:rPr kumimoji="1" lang="en-US" altLang="zh-CN" i="1" dirty="0"/>
                  <a:t>comparison guards </a:t>
                </a:r>
                <a:r>
                  <a:rPr kumimoji="1" lang="en-US" altLang="zh-CN" dirty="0"/>
                  <a:t>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∧10−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&lt;0.8+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∧10−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≥0.8+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dirty="0"/>
                  <a:t> *.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3FEC0-06DD-D905-82A7-9F6A27115C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151" y="2160016"/>
                <a:ext cx="6881728" cy="3926152"/>
              </a:xfrm>
              <a:blipFill>
                <a:blip r:embed="rId2"/>
                <a:stretch>
                  <a:fillRect l="-1105" t="-322" r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762F0A8B-2C66-A468-3C69-EDCF0016E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60" r="2" b="16989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01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81148B8-58D0-4E9A-A32C-B3B181A3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8154F5-2E4B-4EB4-9BE5-A38ED1238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A5ACD4-8016-403B-BEED-5B03EF655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DFD03B-47EE-B2D6-E8BC-0C935CDC0D52}"/>
              </a:ext>
            </a:extLst>
          </p:cNvPr>
          <p:cNvSpPr/>
          <p:nvPr/>
        </p:nvSpPr>
        <p:spPr>
          <a:xfrm>
            <a:off x="1165378" y="2967331"/>
            <a:ext cx="7653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 for listening!</a:t>
            </a:r>
            <a:endParaRPr lang="zh-CN" altLang="en-US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887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B32FC9-2E29-0362-832A-08F2AB966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9" r="-1" b="2416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711F83-BA1F-F85A-C38E-0506DE99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16" y="1247140"/>
            <a:ext cx="4650160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CN" sz="6000">
                <a:solidFill>
                  <a:srgbClr val="FFFFFF"/>
                </a:solidFill>
              </a:rPr>
              <a:t>IO-Specs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598C6-3BF0-CCAB-0C95-AD5B2882A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515" y="4818126"/>
            <a:ext cx="4959807" cy="1268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>
                <a:solidFill>
                  <a:srgbClr val="FFFFFF"/>
                </a:solidFill>
              </a:rPr>
              <a:t>Input &amp; Ouput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398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8591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C4BFE7-7D2F-3CC8-4C09-4C8FA1AE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712" y="455362"/>
            <a:ext cx="4453688" cy="1550419"/>
          </a:xfrm>
        </p:spPr>
        <p:txBody>
          <a:bodyPr>
            <a:normAutofit/>
          </a:bodyPr>
          <a:lstStyle/>
          <a:p>
            <a:r>
              <a:rPr kumimoji="1" lang="en-US" altLang="zh-CN"/>
              <a:t>Input File Format</a:t>
            </a:r>
            <a:endParaRPr kumimoji="1" lang="zh-CN" altLang="en-US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B23AA9E-385A-3225-2093-9B767A43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446" y="2160016"/>
            <a:ext cx="4441953" cy="3926152"/>
          </a:xfrm>
        </p:spPr>
        <p:txBody>
          <a:bodyPr>
            <a:normAutofit/>
          </a:bodyPr>
          <a:lstStyle/>
          <a:p>
            <a:r>
              <a:rPr lang="en-US" dirty="0"/>
              <a:t>A restricted input format that admits only a single non-nesting looping.</a:t>
            </a:r>
          </a:p>
          <a:p>
            <a:r>
              <a:rPr lang="en-US" dirty="0"/>
              <a:t>There is a special end loop score that qualifies whether the result is of weight 0 (for better </a:t>
            </a:r>
            <a:r>
              <a:rPr lang="en-US" dirty="0" err="1"/>
              <a:t>optimisation</a:t>
            </a:r>
            <a:r>
              <a:rPr lang="en-US" dirty="0"/>
              <a:t>).</a:t>
            </a:r>
          </a:p>
        </p:txBody>
      </p:sp>
      <p:pic>
        <p:nvPicPr>
          <p:cNvPr id="9" name="内容占位符 8" descr="文本&#10;&#10;描述已自动生成">
            <a:extLst>
              <a:ext uri="{FF2B5EF4-FFF2-40B4-BE49-F238E27FC236}">
                <a16:creationId xmlns:a16="http://schemas.microsoft.com/office/drawing/2014/main" id="{789D3F9B-8C44-5ECE-3071-8BC7835C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75" y="625303"/>
            <a:ext cx="3609421" cy="540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7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EEAAB-59A1-EAD2-9790-4D3F3E744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2" r="-1" b="14707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6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91E70C-7FE2-87B3-437C-96E56023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400798" cy="155041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Output Model: </a:t>
            </a:r>
            <a:br>
              <a:rPr kumimoji="1" lang="en-US" altLang="zh-CN" dirty="0"/>
            </a:br>
            <a:r>
              <a:rPr kumimoji="1" lang="en-US" altLang="zh-CN" dirty="0"/>
              <a:t>3-Location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1C5B08-BC90-B270-8D80-C8991B55B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400798" cy="424262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dirty="0"/>
              <a:t>An output file refers at most to 3 locations.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1700" dirty="0"/>
              <a:t>Abbreviating the locations based on the restriction of input programs.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1700" dirty="0"/>
              <a:t>Speeding up the polynomial synthesis by </a:t>
            </a:r>
            <a:r>
              <a:rPr kumimoji="1" lang="en-US" altLang="zh-CN" sz="1700" dirty="0" err="1"/>
              <a:t>minimising</a:t>
            </a:r>
            <a:r>
              <a:rPr kumimoji="1" lang="en-US" altLang="zh-CN" sz="1700" dirty="0"/>
              <a:t> possible locations.</a:t>
            </a:r>
          </a:p>
          <a:p>
            <a:pPr lvl="4">
              <a:lnSpc>
                <a:spcPct val="100000"/>
              </a:lnSpc>
            </a:pPr>
            <a:endParaRPr kumimoji="1" lang="en-US" altLang="zh-CN" sz="1400" dirty="0"/>
          </a:p>
          <a:p>
            <a:pPr>
              <a:lnSpc>
                <a:spcPct val="100000"/>
              </a:lnSpc>
            </a:pPr>
            <a:r>
              <a:rPr kumimoji="1" lang="en-US" altLang="zh-CN" sz="2400" dirty="0"/>
              <a:t>Loc 1: the looping location</a:t>
            </a:r>
          </a:p>
          <a:p>
            <a:pPr>
              <a:lnSpc>
                <a:spcPct val="100000"/>
              </a:lnSpc>
            </a:pPr>
            <a:r>
              <a:rPr kumimoji="1" lang="en-US" altLang="zh-CN" sz="2400" dirty="0"/>
              <a:t>Loc (-1) / (-10): the ending location with non-0 scoring at the end.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1700" dirty="0"/>
              <a:t>Loc (-1): ending with non-constant-1 score.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1700" dirty="0"/>
              <a:t>Loc (-10): ending with constant-1 score.</a:t>
            </a:r>
          </a:p>
          <a:p>
            <a:pPr>
              <a:lnSpc>
                <a:spcPct val="100000"/>
              </a:lnSpc>
            </a:pPr>
            <a:r>
              <a:rPr kumimoji="1" lang="en-US" altLang="zh-CN" sz="2400" dirty="0"/>
              <a:t>Loc 0: the ending location with 0 scoring at the end.</a:t>
            </a:r>
            <a:endParaRPr kumimoji="1" lang="zh-CN" altLang="en-US" sz="2400" dirty="0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1502093"/>
            <a:ext cx="5693200" cy="22698302"/>
          </a:xfrm>
          <a:prstGeom prst="rect">
            <a:avLst/>
          </a:prstGeom>
        </p:spPr>
      </p:pic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2160016"/>
            <a:ext cx="3336290" cy="3927093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91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1502093"/>
            <a:ext cx="5693200" cy="22698302"/>
          </a:xfrm>
          <a:prstGeom prst="rect">
            <a:avLst/>
          </a:prstGeom>
        </p:spPr>
      </p:pic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2160016"/>
            <a:ext cx="3336290" cy="3927093"/>
          </a:xfrm>
        </p:spPr>
        <p:txBody>
          <a:bodyPr/>
          <a:lstStyle/>
          <a:p>
            <a:r>
              <a:rPr kumimoji="1" lang="en-US" altLang="zh-CN" dirty="0"/>
              <a:t>Program Name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09297D-384B-E8E7-99A9-6A65610E1FEA}"/>
              </a:ext>
            </a:extLst>
          </p:cNvPr>
          <p:cNvSpPr/>
          <p:nvPr/>
        </p:nvSpPr>
        <p:spPr>
          <a:xfrm>
            <a:off x="2230244" y="2160016"/>
            <a:ext cx="2687444" cy="438218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87444"/>
                      <a:gd name="connsiteY0" fmla="*/ 0 h 438218"/>
                      <a:gd name="connsiteX1" fmla="*/ 644987 w 2687444"/>
                      <a:gd name="connsiteY1" fmla="*/ 0 h 438218"/>
                      <a:gd name="connsiteX2" fmla="*/ 1236224 w 2687444"/>
                      <a:gd name="connsiteY2" fmla="*/ 0 h 438218"/>
                      <a:gd name="connsiteX3" fmla="*/ 1961834 w 2687444"/>
                      <a:gd name="connsiteY3" fmla="*/ 0 h 438218"/>
                      <a:gd name="connsiteX4" fmla="*/ 2687444 w 2687444"/>
                      <a:gd name="connsiteY4" fmla="*/ 0 h 438218"/>
                      <a:gd name="connsiteX5" fmla="*/ 2687444 w 2687444"/>
                      <a:gd name="connsiteY5" fmla="*/ 438218 h 438218"/>
                      <a:gd name="connsiteX6" fmla="*/ 2069332 w 2687444"/>
                      <a:gd name="connsiteY6" fmla="*/ 438218 h 438218"/>
                      <a:gd name="connsiteX7" fmla="*/ 1451220 w 2687444"/>
                      <a:gd name="connsiteY7" fmla="*/ 438218 h 438218"/>
                      <a:gd name="connsiteX8" fmla="*/ 725610 w 2687444"/>
                      <a:gd name="connsiteY8" fmla="*/ 438218 h 438218"/>
                      <a:gd name="connsiteX9" fmla="*/ 0 w 2687444"/>
                      <a:gd name="connsiteY9" fmla="*/ 438218 h 438218"/>
                      <a:gd name="connsiteX10" fmla="*/ 0 w 2687444"/>
                      <a:gd name="connsiteY10" fmla="*/ 0 h 43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87444" h="438218" extrusionOk="0">
                        <a:moveTo>
                          <a:pt x="0" y="0"/>
                        </a:moveTo>
                        <a:cubicBezTo>
                          <a:pt x="208342" y="10744"/>
                          <a:pt x="452258" y="13509"/>
                          <a:pt x="644987" y="0"/>
                        </a:cubicBezTo>
                        <a:cubicBezTo>
                          <a:pt x="837716" y="-13509"/>
                          <a:pt x="947232" y="-12615"/>
                          <a:pt x="1236224" y="0"/>
                        </a:cubicBezTo>
                        <a:cubicBezTo>
                          <a:pt x="1525216" y="12615"/>
                          <a:pt x="1778225" y="12634"/>
                          <a:pt x="1961834" y="0"/>
                        </a:cubicBezTo>
                        <a:cubicBezTo>
                          <a:pt x="2145443" y="-12634"/>
                          <a:pt x="2381660" y="-12935"/>
                          <a:pt x="2687444" y="0"/>
                        </a:cubicBezTo>
                        <a:cubicBezTo>
                          <a:pt x="2703361" y="102702"/>
                          <a:pt x="2693901" y="278334"/>
                          <a:pt x="2687444" y="438218"/>
                        </a:cubicBezTo>
                        <a:cubicBezTo>
                          <a:pt x="2450738" y="454526"/>
                          <a:pt x="2233085" y="418259"/>
                          <a:pt x="2069332" y="438218"/>
                        </a:cubicBezTo>
                        <a:cubicBezTo>
                          <a:pt x="1905579" y="458177"/>
                          <a:pt x="1754400" y="454294"/>
                          <a:pt x="1451220" y="438218"/>
                        </a:cubicBezTo>
                        <a:cubicBezTo>
                          <a:pt x="1148040" y="422142"/>
                          <a:pt x="1051090" y="413950"/>
                          <a:pt x="725610" y="438218"/>
                        </a:cubicBezTo>
                        <a:cubicBezTo>
                          <a:pt x="400130" y="462487"/>
                          <a:pt x="202180" y="459122"/>
                          <a:pt x="0" y="438218"/>
                        </a:cubicBezTo>
                        <a:cubicBezTo>
                          <a:pt x="-14940" y="291313"/>
                          <a:pt x="-20770" y="1529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10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文本&#10;&#10;中度可信度描述已自动生成">
            <a:extLst>
              <a:ext uri="{FF2B5EF4-FFF2-40B4-BE49-F238E27FC236}">
                <a16:creationId xmlns:a16="http://schemas.microsoft.com/office/drawing/2014/main" id="{BD1E9C76-A667-7570-3F1D-24104AC77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587710" y="1502093"/>
            <a:ext cx="5693200" cy="22698302"/>
          </a:xfrm>
          <a:prstGeom prst="rect">
            <a:avLst/>
          </a:prstGeom>
        </p:spPr>
      </p:pic>
      <p:sp>
        <p:nvSpPr>
          <p:cNvPr id="19" name="任意形状 18">
            <a:extLst>
              <a:ext uri="{FF2B5EF4-FFF2-40B4-BE49-F238E27FC236}">
                <a16:creationId xmlns:a16="http://schemas.microsoft.com/office/drawing/2014/main" id="{C6AADB08-0A85-0D83-7BF8-63FB177D74DA}"/>
              </a:ext>
            </a:extLst>
          </p:cNvPr>
          <p:cNvSpPr/>
          <p:nvPr/>
        </p:nvSpPr>
        <p:spPr>
          <a:xfrm>
            <a:off x="1314450" y="0"/>
            <a:ext cx="6263640" cy="7018020"/>
          </a:xfrm>
          <a:custGeom>
            <a:avLst/>
            <a:gdLst>
              <a:gd name="connsiteX0" fmla="*/ 273260 w 6263640"/>
              <a:gd name="connsiteY0" fmla="*/ 2160015 h 7018020"/>
              <a:gd name="connsiteX1" fmla="*/ 273260 w 6263640"/>
              <a:gd name="connsiteY1" fmla="*/ 6087108 h 7018020"/>
              <a:gd name="connsiteX2" fmla="*/ 5966460 w 6263640"/>
              <a:gd name="connsiteY2" fmla="*/ 6087108 h 7018020"/>
              <a:gd name="connsiteX3" fmla="*/ 5966460 w 6263640"/>
              <a:gd name="connsiteY3" fmla="*/ 2160015 h 7018020"/>
              <a:gd name="connsiteX4" fmla="*/ 0 w 6263640"/>
              <a:gd name="connsiteY4" fmla="*/ 0 h 7018020"/>
              <a:gd name="connsiteX5" fmla="*/ 6263640 w 6263640"/>
              <a:gd name="connsiteY5" fmla="*/ 0 h 7018020"/>
              <a:gd name="connsiteX6" fmla="*/ 6263640 w 6263640"/>
              <a:gd name="connsiteY6" fmla="*/ 7018020 h 7018020"/>
              <a:gd name="connsiteX7" fmla="*/ 0 w 6263640"/>
              <a:gd name="connsiteY7" fmla="*/ 7018020 h 701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40" h="7018020">
                <a:moveTo>
                  <a:pt x="273260" y="2160015"/>
                </a:moveTo>
                <a:lnTo>
                  <a:pt x="273260" y="6087108"/>
                </a:lnTo>
                <a:lnTo>
                  <a:pt x="5966460" y="6087108"/>
                </a:lnTo>
                <a:lnTo>
                  <a:pt x="5966460" y="2160015"/>
                </a:lnTo>
                <a:close/>
                <a:moveTo>
                  <a:pt x="0" y="0"/>
                </a:moveTo>
                <a:lnTo>
                  <a:pt x="6263640" y="0"/>
                </a:lnTo>
                <a:lnTo>
                  <a:pt x="6263640" y="7018020"/>
                </a:lnTo>
                <a:lnTo>
                  <a:pt x="0" y="701802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196C1-BACF-F549-1C4C-A76ABB4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Output Format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96E72-F085-1E31-F2B8-DD4B348C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8110" y="2160016"/>
            <a:ext cx="3336290" cy="3927093"/>
          </a:xfrm>
        </p:spPr>
        <p:txBody>
          <a:bodyPr/>
          <a:lstStyle/>
          <a:p>
            <a:r>
              <a:rPr kumimoji="1" lang="en-US" altLang="zh-CN" dirty="0"/>
              <a:t>Program Scoring Type: score-recursive or not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09297D-384B-E8E7-99A9-6A65610E1FEA}"/>
              </a:ext>
            </a:extLst>
          </p:cNvPr>
          <p:cNvSpPr/>
          <p:nvPr/>
        </p:nvSpPr>
        <p:spPr>
          <a:xfrm>
            <a:off x="4890646" y="2160016"/>
            <a:ext cx="1989656" cy="438218"/>
          </a:xfrm>
          <a:prstGeom prst="rect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87444"/>
                      <a:gd name="connsiteY0" fmla="*/ 0 h 438218"/>
                      <a:gd name="connsiteX1" fmla="*/ 644987 w 2687444"/>
                      <a:gd name="connsiteY1" fmla="*/ 0 h 438218"/>
                      <a:gd name="connsiteX2" fmla="*/ 1236224 w 2687444"/>
                      <a:gd name="connsiteY2" fmla="*/ 0 h 438218"/>
                      <a:gd name="connsiteX3" fmla="*/ 1961834 w 2687444"/>
                      <a:gd name="connsiteY3" fmla="*/ 0 h 438218"/>
                      <a:gd name="connsiteX4" fmla="*/ 2687444 w 2687444"/>
                      <a:gd name="connsiteY4" fmla="*/ 0 h 438218"/>
                      <a:gd name="connsiteX5" fmla="*/ 2687444 w 2687444"/>
                      <a:gd name="connsiteY5" fmla="*/ 438218 h 438218"/>
                      <a:gd name="connsiteX6" fmla="*/ 2069332 w 2687444"/>
                      <a:gd name="connsiteY6" fmla="*/ 438218 h 438218"/>
                      <a:gd name="connsiteX7" fmla="*/ 1451220 w 2687444"/>
                      <a:gd name="connsiteY7" fmla="*/ 438218 h 438218"/>
                      <a:gd name="connsiteX8" fmla="*/ 725610 w 2687444"/>
                      <a:gd name="connsiteY8" fmla="*/ 438218 h 438218"/>
                      <a:gd name="connsiteX9" fmla="*/ 0 w 2687444"/>
                      <a:gd name="connsiteY9" fmla="*/ 438218 h 438218"/>
                      <a:gd name="connsiteX10" fmla="*/ 0 w 2687444"/>
                      <a:gd name="connsiteY10" fmla="*/ 0 h 43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87444" h="438218" extrusionOk="0">
                        <a:moveTo>
                          <a:pt x="0" y="0"/>
                        </a:moveTo>
                        <a:cubicBezTo>
                          <a:pt x="208342" y="10744"/>
                          <a:pt x="452258" y="13509"/>
                          <a:pt x="644987" y="0"/>
                        </a:cubicBezTo>
                        <a:cubicBezTo>
                          <a:pt x="837716" y="-13509"/>
                          <a:pt x="947232" y="-12615"/>
                          <a:pt x="1236224" y="0"/>
                        </a:cubicBezTo>
                        <a:cubicBezTo>
                          <a:pt x="1525216" y="12615"/>
                          <a:pt x="1778225" y="12634"/>
                          <a:pt x="1961834" y="0"/>
                        </a:cubicBezTo>
                        <a:cubicBezTo>
                          <a:pt x="2145443" y="-12634"/>
                          <a:pt x="2381660" y="-12935"/>
                          <a:pt x="2687444" y="0"/>
                        </a:cubicBezTo>
                        <a:cubicBezTo>
                          <a:pt x="2703361" y="102702"/>
                          <a:pt x="2693901" y="278334"/>
                          <a:pt x="2687444" y="438218"/>
                        </a:cubicBezTo>
                        <a:cubicBezTo>
                          <a:pt x="2450738" y="454526"/>
                          <a:pt x="2233085" y="418259"/>
                          <a:pt x="2069332" y="438218"/>
                        </a:cubicBezTo>
                        <a:cubicBezTo>
                          <a:pt x="1905579" y="458177"/>
                          <a:pt x="1754400" y="454294"/>
                          <a:pt x="1451220" y="438218"/>
                        </a:cubicBezTo>
                        <a:cubicBezTo>
                          <a:pt x="1148040" y="422142"/>
                          <a:pt x="1051090" y="413950"/>
                          <a:pt x="725610" y="438218"/>
                        </a:cubicBezTo>
                        <a:cubicBezTo>
                          <a:pt x="400130" y="462487"/>
                          <a:pt x="202180" y="459122"/>
                          <a:pt x="0" y="438218"/>
                        </a:cubicBezTo>
                        <a:cubicBezTo>
                          <a:pt x="-14940" y="291313"/>
                          <a:pt x="-20770" y="1529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287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311C"/>
      </a:dk2>
      <a:lt2>
        <a:srgbClr val="F1F3F0"/>
      </a:lt2>
      <a:accent1>
        <a:srgbClr val="A442CE"/>
      </a:accent1>
      <a:accent2>
        <a:srgbClr val="6540C1"/>
      </a:accent2>
      <a:accent3>
        <a:srgbClr val="4254CE"/>
      </a:accent3>
      <a:accent4>
        <a:srgbClr val="307DBC"/>
      </a:accent4>
      <a:accent5>
        <a:srgbClr val="3EBDC2"/>
      </a:accent5>
      <a:accent6>
        <a:srgbClr val="30BC87"/>
      </a:accent6>
      <a:hlink>
        <a:srgbClr val="3A96AE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1329</Words>
  <Application>Microsoft Macintosh PowerPoint</Application>
  <PresentationFormat>宽屏</PresentationFormat>
  <Paragraphs>142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Avenir Next</vt:lpstr>
      <vt:lpstr>Cambria Math</vt:lpstr>
      <vt:lpstr>Century Gothic</vt:lpstr>
      <vt:lpstr>Courier New</vt:lpstr>
      <vt:lpstr>Neue Haas Grotesk Text Pro</vt:lpstr>
      <vt:lpstr>InterweaveVTI</vt:lpstr>
      <vt:lpstr>Program Analyser for “Static Analysis of Posterior Inference in Bayesian Probabilistic Programming”</vt:lpstr>
      <vt:lpstr>Purpose</vt:lpstr>
      <vt:lpstr>Analyser Features</vt:lpstr>
      <vt:lpstr>IO-Specs</vt:lpstr>
      <vt:lpstr>Input File Format</vt:lpstr>
      <vt:lpstr>Output Model:  3-Location Model</vt:lpstr>
      <vt:lpstr>Output Format</vt:lpstr>
      <vt:lpstr>Output Format</vt:lpstr>
      <vt:lpstr>Output Format</vt:lpstr>
      <vt:lpstr>Output Format</vt:lpstr>
      <vt:lpstr>Output Format</vt:lpstr>
      <vt:lpstr>Output Format</vt:lpstr>
      <vt:lpstr>Output Format</vt:lpstr>
      <vt:lpstr>Output Format</vt:lpstr>
      <vt:lpstr>Output Format</vt:lpstr>
      <vt:lpstr>Output Format</vt:lpstr>
      <vt:lpstr>Output Format</vt:lpstr>
      <vt:lpstr>Output Format: Paths Guard Division</vt:lpstr>
      <vt:lpstr>Output Format: Paths Guard Division</vt:lpstr>
      <vt:lpstr>Output Format: A Single Location Division</vt:lpstr>
      <vt:lpstr>Output Format: A Single Location Division</vt:lpstr>
      <vt:lpstr>Output Format: A Single Location Division</vt:lpstr>
      <vt:lpstr>Output Format: A Multi-Location Division</vt:lpstr>
      <vt:lpstr>Implementations</vt:lpstr>
      <vt:lpstr>Algorithm Overview</vt:lpstr>
      <vt:lpstr>Flattening:  CFG ⇒ Multi-Hyper-Edges</vt:lpstr>
      <vt:lpstr>Valuation Division: Various Basic Guards</vt:lpstr>
      <vt:lpstr>Valuation Division: Location Conditions</vt:lpstr>
      <vt:lpstr>Guards</vt:lpstr>
      <vt:lpstr>Single-Location Guard(s): Quantifier Elimination</vt:lpstr>
      <vt:lpstr>Join-Location Guard(s): What Does It Mean?</vt:lpstr>
      <vt:lpstr>Join-Location Guard(s): Solely Depending on Rand Vars?</vt:lpstr>
      <vt:lpstr>Join-Location Guard(s): Multiple Rand Var Bounds?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Analyser for “Static Analysis of Posterior Inference in Bayesian Probabilistic Programming”</dc:title>
  <dc:creator>Guanyan Li</dc:creator>
  <cp:lastModifiedBy>Guanyan Li</cp:lastModifiedBy>
  <cp:revision>41</cp:revision>
  <dcterms:created xsi:type="dcterms:W3CDTF">2023-05-16T07:03:59Z</dcterms:created>
  <dcterms:modified xsi:type="dcterms:W3CDTF">2024-02-27T18:36:27Z</dcterms:modified>
</cp:coreProperties>
</file>